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257" r:id="rId5"/>
  </p:sldIdLst>
  <p:sldSz cx="9601200" cy="12801600" type="A3"/>
  <p:notesSz cx="6797675" cy="9926638"/>
  <p:defaultTextStyle>
    <a:defPPr>
      <a:defRPr lang="en-US"/>
    </a:defPPr>
    <a:lvl1pPr marL="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5E18F9-AAC8-C4E7-6D56-D7F9F8451EAC}" v="1" dt="2022-09-30T14:26:37.903"/>
    <p1510:client id="{6BA8E14E-C2B8-4C2D-A547-6398B0969012}" v="100" dt="2022-09-19T09:38:45.9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29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  Jennings" userId="S::k.jennings@compass.dorset.sch.uk::ffb93c12-3ef7-4a63-9793-953163f66810" providerId="AD" clId="Web-{045E18F9-AAC8-C4E7-6D56-D7F9F8451EAC}"/>
    <pc:docChg chg="modSld">
      <pc:chgData name="Kate  Jennings" userId="S::k.jennings@compass.dorset.sch.uk::ffb93c12-3ef7-4a63-9793-953163f66810" providerId="AD" clId="Web-{045E18F9-AAC8-C4E7-6D56-D7F9F8451EAC}" dt="2022-09-30T14:26:37.903" v="0" actId="1076"/>
      <pc:docMkLst>
        <pc:docMk/>
      </pc:docMkLst>
      <pc:sldChg chg="modSp">
        <pc:chgData name="Kate  Jennings" userId="S::k.jennings@compass.dorset.sch.uk::ffb93c12-3ef7-4a63-9793-953163f66810" providerId="AD" clId="Web-{045E18F9-AAC8-C4E7-6D56-D7F9F8451EAC}" dt="2022-09-30T14:26:37.903" v="0" actId="1076"/>
        <pc:sldMkLst>
          <pc:docMk/>
          <pc:sldMk cId="2845802264" sldId="257"/>
        </pc:sldMkLst>
        <pc:picChg chg="mod">
          <ac:chgData name="Kate  Jennings" userId="S::k.jennings@compass.dorset.sch.uk::ffb93c12-3ef7-4a63-9793-953163f66810" providerId="AD" clId="Web-{045E18F9-AAC8-C4E7-6D56-D7F9F8451EAC}" dt="2022-09-30T14:26:37.903" v="0" actId="1076"/>
          <ac:picMkLst>
            <pc:docMk/>
            <pc:sldMk cId="2845802264" sldId="257"/>
            <ac:picMk id="252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19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7034145"/>
            <a:ext cx="7200900" cy="30907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127"/>
            </a:lvl1pPr>
            <a:lvl2pPr marL="270026" indent="0" algn="ctr">
              <a:buNone/>
              <a:defRPr sz="1182"/>
            </a:lvl2pPr>
            <a:lvl3pPr marL="540054" indent="0" algn="ctr">
              <a:buNone/>
              <a:defRPr sz="1064"/>
            </a:lvl3pPr>
            <a:lvl4pPr marL="810082" indent="0" algn="ctr">
              <a:buNone/>
              <a:defRPr sz="945"/>
            </a:lvl4pPr>
            <a:lvl5pPr marL="1080108" indent="0" algn="ctr">
              <a:buNone/>
              <a:defRPr sz="945"/>
            </a:lvl5pPr>
            <a:lvl6pPr marL="1350135" indent="0" algn="ctr">
              <a:buNone/>
              <a:defRPr sz="945"/>
            </a:lvl6pPr>
            <a:lvl7pPr marL="1620163" indent="0" algn="ctr">
              <a:buNone/>
              <a:defRPr sz="945"/>
            </a:lvl7pPr>
            <a:lvl8pPr marL="1890189" indent="0" algn="ctr">
              <a:buNone/>
              <a:defRPr sz="945"/>
            </a:lvl8pPr>
            <a:lvl9pPr marL="2160215" indent="0" algn="ctr">
              <a:buNone/>
              <a:defRPr sz="94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854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" y="1363517"/>
            <a:ext cx="9058911" cy="182469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266" y="3407835"/>
            <a:ext cx="9058910" cy="7676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8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" y="1363517"/>
            <a:ext cx="9058911" cy="182469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2259" y="3218180"/>
            <a:ext cx="4480563" cy="79397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62619" y="11353544"/>
            <a:ext cx="3069272" cy="681566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23024" y="11353544"/>
            <a:ext cx="2160270" cy="681566"/>
          </a:xfrm>
          <a:prstGeom prst="rect">
            <a:avLst/>
          </a:prstGeom>
        </p:spPr>
        <p:txBody>
          <a:bodyPr/>
          <a:lstStyle/>
          <a:p>
            <a:fld id="{60C53691-C409-4622-8877-56B1142C78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880607" y="3218180"/>
            <a:ext cx="4480563" cy="79397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1111723" y="11353543"/>
            <a:ext cx="1303557" cy="681566"/>
          </a:xfrm>
          <a:prstGeom prst="rect">
            <a:avLst/>
          </a:prstGeom>
        </p:spPr>
        <p:txBody>
          <a:bodyPr/>
          <a:lstStyle/>
          <a:p>
            <a:fld id="{366F6F40-3E05-475C-9ECF-322A97202AB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9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" y="1363517"/>
            <a:ext cx="9058911" cy="182469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11513" y="11183645"/>
            <a:ext cx="3240405" cy="681566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34190" y="11183643"/>
            <a:ext cx="775653" cy="681566"/>
          </a:xfrm>
          <a:prstGeom prst="rect">
            <a:avLst/>
          </a:prstGeom>
        </p:spPr>
        <p:txBody>
          <a:bodyPr/>
          <a:lstStyle/>
          <a:p>
            <a:fld id="{60C53691-C409-4622-8877-56B1142C78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1143422" y="11183643"/>
            <a:ext cx="1303557" cy="681566"/>
          </a:xfrm>
          <a:prstGeom prst="rect">
            <a:avLst/>
          </a:prstGeom>
        </p:spPr>
        <p:txBody>
          <a:bodyPr/>
          <a:lstStyle/>
          <a:p>
            <a:fld id="{366F6F40-3E05-475C-9ECF-322A97202AB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98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43422" y="11258720"/>
            <a:ext cx="1303557" cy="681566"/>
          </a:xfrm>
          <a:prstGeom prst="rect">
            <a:avLst/>
          </a:prstGeom>
        </p:spPr>
        <p:txBody>
          <a:bodyPr/>
          <a:lstStyle/>
          <a:p>
            <a:fld id="{366F6F40-3E05-475C-9ECF-322A97202AB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33739" y="11258718"/>
            <a:ext cx="3240405" cy="681566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16408" y="11258718"/>
            <a:ext cx="793433" cy="681566"/>
          </a:xfrm>
          <a:prstGeom prst="rect">
            <a:avLst/>
          </a:prstGeom>
        </p:spPr>
        <p:txBody>
          <a:bodyPr/>
          <a:lstStyle/>
          <a:p>
            <a:fld id="{60C53691-C409-4622-8877-56B1142C78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71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8" cy="2987040"/>
          </a:xfrm>
          <a:prstGeom prst="rect">
            <a:avLst/>
          </a:prstGeom>
        </p:spPr>
        <p:txBody>
          <a:bodyPr anchor="b"/>
          <a:lstStyle>
            <a:lvl1pPr>
              <a:defRPr sz="18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1" y="1843220"/>
            <a:ext cx="4860608" cy="9097434"/>
          </a:xfrm>
          <a:prstGeom prst="rect">
            <a:avLst/>
          </a:prstGeom>
        </p:spPr>
        <p:txBody>
          <a:bodyPr/>
          <a:lstStyle>
            <a:lvl1pPr>
              <a:defRPr sz="1890"/>
            </a:lvl1pPr>
            <a:lvl2pPr>
              <a:defRPr sz="1653"/>
            </a:lvl2pPr>
            <a:lvl3pPr>
              <a:defRPr sz="1418"/>
            </a:lvl3pPr>
            <a:lvl4pPr>
              <a:defRPr sz="1182"/>
            </a:lvl4pPr>
            <a:lvl5pPr>
              <a:defRPr sz="1182"/>
            </a:lvl5pPr>
            <a:lvl6pPr>
              <a:defRPr sz="1182"/>
            </a:lvl6pPr>
            <a:lvl7pPr>
              <a:defRPr sz="1182"/>
            </a:lvl7pPr>
            <a:lvl8pPr>
              <a:defRPr sz="1182"/>
            </a:lvl8pPr>
            <a:lvl9pPr>
              <a:defRPr sz="11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1"/>
            <a:ext cx="3096638" cy="7114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45"/>
            </a:lvl1pPr>
            <a:lvl2pPr marL="270026" indent="0">
              <a:buNone/>
              <a:defRPr sz="827"/>
            </a:lvl2pPr>
            <a:lvl3pPr marL="540054" indent="0">
              <a:buNone/>
              <a:defRPr sz="708"/>
            </a:lvl3pPr>
            <a:lvl4pPr marL="810082" indent="0">
              <a:buNone/>
              <a:defRPr sz="591"/>
            </a:lvl4pPr>
            <a:lvl5pPr marL="1080108" indent="0">
              <a:buNone/>
              <a:defRPr sz="591"/>
            </a:lvl5pPr>
            <a:lvl6pPr marL="1350135" indent="0">
              <a:buNone/>
              <a:defRPr sz="591"/>
            </a:lvl6pPr>
            <a:lvl7pPr marL="1620163" indent="0">
              <a:buNone/>
              <a:defRPr sz="591"/>
            </a:lvl7pPr>
            <a:lvl8pPr marL="1890189" indent="0">
              <a:buNone/>
              <a:defRPr sz="591"/>
            </a:lvl8pPr>
            <a:lvl9pPr marL="2160215" indent="0">
              <a:buNone/>
              <a:defRPr sz="5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3557" y="11375277"/>
            <a:ext cx="2160270" cy="681566"/>
          </a:xfrm>
          <a:prstGeom prst="rect">
            <a:avLst/>
          </a:prstGeom>
        </p:spPr>
        <p:txBody>
          <a:bodyPr/>
          <a:lstStyle/>
          <a:p>
            <a:fld id="{366F6F40-3E05-475C-9ECF-322A97202AB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2135" y="11375275"/>
            <a:ext cx="3240405" cy="681566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2098" y="11375272"/>
            <a:ext cx="2160270" cy="681566"/>
          </a:xfrm>
          <a:prstGeom prst="rect">
            <a:avLst/>
          </a:prstGeom>
        </p:spPr>
        <p:txBody>
          <a:bodyPr/>
          <a:lstStyle/>
          <a:p>
            <a:fld id="{60C53691-C409-4622-8877-56B1142C78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40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F9DCD33-70F8-40D6-8033-B497B355E99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03638"/>
            <a:ext cx="1750974" cy="90540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933DEDF-320C-4DCF-82F4-A957C5B521A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166031" y="99203"/>
            <a:ext cx="2435169" cy="90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1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540054" rtl="0" eaLnBrk="1" latinLnBrk="0" hangingPunct="1">
        <a:lnSpc>
          <a:spcPct val="90000"/>
        </a:lnSpc>
        <a:spcBef>
          <a:spcPct val="0"/>
        </a:spcBef>
        <a:buNone/>
        <a:defRPr sz="2363" b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35015" indent="-135015" algn="l" defTabSz="540054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05042" indent="-135015" algn="l" defTabSz="540054" rtl="0" eaLnBrk="1" latinLnBrk="0" hangingPunct="1">
        <a:lnSpc>
          <a:spcPct val="90000"/>
        </a:lnSpc>
        <a:spcBef>
          <a:spcPts val="295"/>
        </a:spcBef>
        <a:buFont typeface="Courier New" panose="02070309020205020404" pitchFamily="49" charset="0"/>
        <a:buChar char="o"/>
        <a:defRPr sz="1418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75069" indent="-135015" algn="l" defTabSz="540054" rtl="0" eaLnBrk="1" latinLnBrk="0" hangingPunct="1">
        <a:lnSpc>
          <a:spcPct val="90000"/>
        </a:lnSpc>
        <a:spcBef>
          <a:spcPts val="295"/>
        </a:spcBef>
        <a:buFont typeface="Wingdings" panose="05000000000000000000" pitchFamily="2" charset="2"/>
        <a:buChar char="q"/>
        <a:defRPr sz="1182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945095" indent="-135015" algn="l" defTabSz="540054" rtl="0" eaLnBrk="1" latinLnBrk="0" hangingPunct="1">
        <a:lnSpc>
          <a:spcPct val="90000"/>
        </a:lnSpc>
        <a:spcBef>
          <a:spcPts val="295"/>
        </a:spcBef>
        <a:buFont typeface="Wingdings" panose="05000000000000000000" pitchFamily="2" charset="2"/>
        <a:buChar char="ü"/>
        <a:defRPr sz="1064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215122" indent="-135015" algn="l" defTabSz="540054" rtl="0" eaLnBrk="1" latinLnBrk="0" hangingPunct="1">
        <a:lnSpc>
          <a:spcPct val="90000"/>
        </a:lnSpc>
        <a:spcBef>
          <a:spcPts val="295"/>
        </a:spcBef>
        <a:buFont typeface="Wingdings" panose="05000000000000000000" pitchFamily="2" charset="2"/>
        <a:buChar char="Ø"/>
        <a:defRPr sz="1064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485149" indent="-135015" algn="l" defTabSz="540054" rtl="0" eaLnBrk="1" latinLnBrk="0" hangingPunct="1">
        <a:lnSpc>
          <a:spcPct val="90000"/>
        </a:lnSpc>
        <a:spcBef>
          <a:spcPts val="295"/>
        </a:spcBef>
        <a:buFont typeface="Arial" panose="020B0604020202020204" pitchFamily="34" charset="0"/>
        <a:buChar char="•"/>
        <a:defRPr sz="1064" kern="1200">
          <a:solidFill>
            <a:schemeClr val="tx1"/>
          </a:solidFill>
          <a:latin typeface="+mn-lt"/>
          <a:ea typeface="+mn-ea"/>
          <a:cs typeface="+mn-cs"/>
        </a:defRPr>
      </a:lvl6pPr>
      <a:lvl7pPr marL="1755176" indent="-135015" algn="l" defTabSz="540054" rtl="0" eaLnBrk="1" latinLnBrk="0" hangingPunct="1">
        <a:lnSpc>
          <a:spcPct val="90000"/>
        </a:lnSpc>
        <a:spcBef>
          <a:spcPts val="295"/>
        </a:spcBef>
        <a:buFont typeface="Arial" panose="020B0604020202020204" pitchFamily="34" charset="0"/>
        <a:buChar char="•"/>
        <a:defRPr sz="1064" kern="1200">
          <a:solidFill>
            <a:schemeClr val="tx1"/>
          </a:solidFill>
          <a:latin typeface="+mn-lt"/>
          <a:ea typeface="+mn-ea"/>
          <a:cs typeface="+mn-cs"/>
        </a:defRPr>
      </a:lvl7pPr>
      <a:lvl8pPr marL="2025204" indent="-135015" algn="l" defTabSz="540054" rtl="0" eaLnBrk="1" latinLnBrk="0" hangingPunct="1">
        <a:lnSpc>
          <a:spcPct val="90000"/>
        </a:lnSpc>
        <a:spcBef>
          <a:spcPts val="295"/>
        </a:spcBef>
        <a:buFont typeface="Arial" panose="020B0604020202020204" pitchFamily="34" charset="0"/>
        <a:buChar char="•"/>
        <a:defRPr sz="1064" kern="1200">
          <a:solidFill>
            <a:schemeClr val="tx1"/>
          </a:solidFill>
          <a:latin typeface="+mn-lt"/>
          <a:ea typeface="+mn-ea"/>
          <a:cs typeface="+mn-cs"/>
        </a:defRPr>
      </a:lvl8pPr>
      <a:lvl9pPr marL="2295231" indent="-135015" algn="l" defTabSz="540054" rtl="0" eaLnBrk="1" latinLnBrk="0" hangingPunct="1">
        <a:lnSpc>
          <a:spcPct val="90000"/>
        </a:lnSpc>
        <a:spcBef>
          <a:spcPts val="295"/>
        </a:spcBef>
        <a:buFont typeface="Arial" panose="020B0604020202020204" pitchFamily="34" charset="0"/>
        <a:buChar char="•"/>
        <a:defRPr sz="10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0054" rtl="0" eaLnBrk="1" latinLnBrk="0" hangingPunct="1">
        <a:defRPr sz="1064" kern="1200">
          <a:solidFill>
            <a:schemeClr val="tx1"/>
          </a:solidFill>
          <a:latin typeface="+mn-lt"/>
          <a:ea typeface="+mn-ea"/>
          <a:cs typeface="+mn-cs"/>
        </a:defRPr>
      </a:lvl1pPr>
      <a:lvl2pPr marL="270026" algn="l" defTabSz="540054" rtl="0" eaLnBrk="1" latinLnBrk="0" hangingPunct="1">
        <a:defRPr sz="1064" kern="1200">
          <a:solidFill>
            <a:schemeClr val="tx1"/>
          </a:solidFill>
          <a:latin typeface="+mn-lt"/>
          <a:ea typeface="+mn-ea"/>
          <a:cs typeface="+mn-cs"/>
        </a:defRPr>
      </a:lvl2pPr>
      <a:lvl3pPr marL="540054" algn="l" defTabSz="540054" rtl="0" eaLnBrk="1" latinLnBrk="0" hangingPunct="1">
        <a:defRPr sz="1064" kern="1200">
          <a:solidFill>
            <a:schemeClr val="tx1"/>
          </a:solidFill>
          <a:latin typeface="+mn-lt"/>
          <a:ea typeface="+mn-ea"/>
          <a:cs typeface="+mn-cs"/>
        </a:defRPr>
      </a:lvl3pPr>
      <a:lvl4pPr marL="810082" algn="l" defTabSz="540054" rtl="0" eaLnBrk="1" latinLnBrk="0" hangingPunct="1">
        <a:defRPr sz="1064" kern="1200">
          <a:solidFill>
            <a:schemeClr val="tx1"/>
          </a:solidFill>
          <a:latin typeface="+mn-lt"/>
          <a:ea typeface="+mn-ea"/>
          <a:cs typeface="+mn-cs"/>
        </a:defRPr>
      </a:lvl4pPr>
      <a:lvl5pPr marL="1080108" algn="l" defTabSz="540054" rtl="0" eaLnBrk="1" latinLnBrk="0" hangingPunct="1">
        <a:defRPr sz="1064" kern="1200">
          <a:solidFill>
            <a:schemeClr val="tx1"/>
          </a:solidFill>
          <a:latin typeface="+mn-lt"/>
          <a:ea typeface="+mn-ea"/>
          <a:cs typeface="+mn-cs"/>
        </a:defRPr>
      </a:lvl5pPr>
      <a:lvl6pPr marL="1350135" algn="l" defTabSz="540054" rtl="0" eaLnBrk="1" latinLnBrk="0" hangingPunct="1">
        <a:defRPr sz="1064" kern="1200">
          <a:solidFill>
            <a:schemeClr val="tx1"/>
          </a:solidFill>
          <a:latin typeface="+mn-lt"/>
          <a:ea typeface="+mn-ea"/>
          <a:cs typeface="+mn-cs"/>
        </a:defRPr>
      </a:lvl6pPr>
      <a:lvl7pPr marL="1620163" algn="l" defTabSz="540054" rtl="0" eaLnBrk="1" latinLnBrk="0" hangingPunct="1">
        <a:defRPr sz="1064" kern="1200">
          <a:solidFill>
            <a:schemeClr val="tx1"/>
          </a:solidFill>
          <a:latin typeface="+mn-lt"/>
          <a:ea typeface="+mn-ea"/>
          <a:cs typeface="+mn-cs"/>
        </a:defRPr>
      </a:lvl7pPr>
      <a:lvl8pPr marL="1890189" algn="l" defTabSz="540054" rtl="0" eaLnBrk="1" latinLnBrk="0" hangingPunct="1">
        <a:defRPr sz="1064" kern="1200">
          <a:solidFill>
            <a:schemeClr val="tx1"/>
          </a:solidFill>
          <a:latin typeface="+mn-lt"/>
          <a:ea typeface="+mn-ea"/>
          <a:cs typeface="+mn-cs"/>
        </a:defRPr>
      </a:lvl8pPr>
      <a:lvl9pPr marL="2160215" algn="l" defTabSz="540054" rtl="0" eaLnBrk="1" latinLnBrk="0" hangingPunct="1">
        <a:defRPr sz="10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13" Type="http://schemas.openxmlformats.org/officeDocument/2006/relationships/image" Target="../media/image14.tiff"/><Relationship Id="rId18" Type="http://schemas.openxmlformats.org/officeDocument/2006/relationships/image" Target="../media/image19.tiff"/><Relationship Id="rId26" Type="http://schemas.openxmlformats.org/officeDocument/2006/relationships/image" Target="../media/image27.png"/><Relationship Id="rId3" Type="http://schemas.openxmlformats.org/officeDocument/2006/relationships/image" Target="../media/image4.jpeg"/><Relationship Id="rId21" Type="http://schemas.openxmlformats.org/officeDocument/2006/relationships/image" Target="../media/image22.png"/><Relationship Id="rId7" Type="http://schemas.openxmlformats.org/officeDocument/2006/relationships/image" Target="../media/image8.tiff"/><Relationship Id="rId12" Type="http://schemas.openxmlformats.org/officeDocument/2006/relationships/image" Target="../media/image13.tiff"/><Relationship Id="rId17" Type="http://schemas.openxmlformats.org/officeDocument/2006/relationships/image" Target="../media/image18.jpeg"/><Relationship Id="rId25" Type="http://schemas.openxmlformats.org/officeDocument/2006/relationships/image" Target="../media/image26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11" Type="http://schemas.openxmlformats.org/officeDocument/2006/relationships/image" Target="../media/image12.tiff"/><Relationship Id="rId24" Type="http://schemas.openxmlformats.org/officeDocument/2006/relationships/image" Target="../media/image25.png"/><Relationship Id="rId5" Type="http://schemas.openxmlformats.org/officeDocument/2006/relationships/image" Target="../media/image6.tiff"/><Relationship Id="rId15" Type="http://schemas.openxmlformats.org/officeDocument/2006/relationships/image" Target="../media/image16.jpeg"/><Relationship Id="rId23" Type="http://schemas.openxmlformats.org/officeDocument/2006/relationships/image" Target="../media/image24.png"/><Relationship Id="rId10" Type="http://schemas.openxmlformats.org/officeDocument/2006/relationships/image" Target="../media/image11.tiff"/><Relationship Id="rId19" Type="http://schemas.openxmlformats.org/officeDocument/2006/relationships/image" Target="../media/image20.png"/><Relationship Id="rId4" Type="http://schemas.openxmlformats.org/officeDocument/2006/relationships/image" Target="../media/image5.tiff"/><Relationship Id="rId9" Type="http://schemas.openxmlformats.org/officeDocument/2006/relationships/image" Target="../media/image10.tiff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Protected Characteristics - Birmingham and Solihull Mental Health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4" y="7917158"/>
            <a:ext cx="1068722" cy="131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14" descr="Image result for support network icon">
            <a:extLst>
              <a:ext uri="{FF2B5EF4-FFF2-40B4-BE49-F238E27FC236}">
                <a16:creationId xmlns:a16="http://schemas.microsoft.com/office/drawing/2014/main" id="{2E6E6FE4-0E0D-4D03-8920-869564F1D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" y="6046827"/>
            <a:ext cx="681750" cy="42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F7013774-8468-4777-B3DD-C4F762AA4410}"/>
              </a:ext>
            </a:extLst>
          </p:cNvPr>
          <p:cNvSpPr/>
          <p:nvPr/>
        </p:nvSpPr>
        <p:spPr>
          <a:xfrm>
            <a:off x="4973206" y="5631853"/>
            <a:ext cx="3307553" cy="52398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GB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Block Arc 3"/>
          <p:cNvSpPr/>
          <p:nvPr/>
        </p:nvSpPr>
        <p:spPr>
          <a:xfrm rot="16200000">
            <a:off x="457199" y="8813800"/>
            <a:ext cx="2133600" cy="2159000"/>
          </a:xfrm>
          <a:prstGeom prst="blockArc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GB"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3999" y="10423525"/>
            <a:ext cx="7746999" cy="5302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GB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3999" y="8826500"/>
            <a:ext cx="6667500" cy="5302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GB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Block Arc 7"/>
          <p:cNvSpPr/>
          <p:nvPr/>
        </p:nvSpPr>
        <p:spPr>
          <a:xfrm rot="5400000">
            <a:off x="7129464" y="7210425"/>
            <a:ext cx="2133600" cy="2159000"/>
          </a:xfrm>
          <a:prstGeom prst="blockArc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GB"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Block Arc 8"/>
          <p:cNvSpPr/>
          <p:nvPr/>
        </p:nvSpPr>
        <p:spPr>
          <a:xfrm rot="5400000">
            <a:off x="7124699" y="4016375"/>
            <a:ext cx="2133600" cy="2159000"/>
          </a:xfrm>
          <a:prstGeom prst="blockArc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GB"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Block Arc 9"/>
          <p:cNvSpPr/>
          <p:nvPr/>
        </p:nvSpPr>
        <p:spPr>
          <a:xfrm rot="16200000">
            <a:off x="457199" y="5619749"/>
            <a:ext cx="2133600" cy="2159000"/>
          </a:xfrm>
          <a:prstGeom prst="blockArc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GB"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3999" y="4035423"/>
            <a:ext cx="6667500" cy="5302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GB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3998" y="5632594"/>
            <a:ext cx="3368474" cy="5302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GB" sz="18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7222375"/>
            <a:ext cx="4476751" cy="5302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GB" sz="18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BB8CAD-5283-2946-B457-0E1BA324806B}"/>
              </a:ext>
            </a:extLst>
          </p:cNvPr>
          <p:cNvSpPr txBox="1"/>
          <p:nvPr/>
        </p:nvSpPr>
        <p:spPr>
          <a:xfrm>
            <a:off x="7383540" y="10463994"/>
            <a:ext cx="1936973" cy="461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US" sz="799" dirty="0">
                <a:solidFill>
                  <a:prstClr val="white"/>
                </a:solidFill>
                <a:latin typeface="Calibri" panose="020F0502020204030204"/>
              </a:rPr>
              <a:t>Careers is taught throughout both KS3 and KS4  at </a:t>
            </a:r>
            <a:r>
              <a:rPr lang="en-US" sz="799" dirty="0" smtClean="0">
                <a:solidFill>
                  <a:prstClr val="white"/>
                </a:solidFill>
                <a:latin typeface="Calibri" panose="020F0502020204030204"/>
              </a:rPr>
              <a:t>The Compass Learning Centre </a:t>
            </a:r>
            <a:r>
              <a:rPr lang="en-US" sz="799" dirty="0">
                <a:solidFill>
                  <a:prstClr val="white"/>
                </a:solidFill>
                <a:latin typeface="Calibri" panose="020F0502020204030204"/>
              </a:rPr>
              <a:t>and aims to  widen and  raise aspirations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7D857C8-6DBF-1441-BED6-4FF1EB531C36}"/>
              </a:ext>
            </a:extLst>
          </p:cNvPr>
          <p:cNvSpPr/>
          <p:nvPr/>
        </p:nvSpPr>
        <p:spPr>
          <a:xfrm>
            <a:off x="4974687" y="10015164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9472" y="683813"/>
            <a:ext cx="1439186" cy="21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0160"/>
            <a:endParaRPr lang="en-GB" sz="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193500" y="10203448"/>
            <a:ext cx="818983" cy="9096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GB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2E6880-6E14-4A31-BEC8-893F0D9801AF}"/>
              </a:ext>
            </a:extLst>
          </p:cNvPr>
          <p:cNvSpPr txBox="1"/>
          <p:nvPr/>
        </p:nvSpPr>
        <p:spPr>
          <a:xfrm>
            <a:off x="1056614" y="11458463"/>
            <a:ext cx="1325182" cy="613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Understanding who I am (talents, skills, interests) step towards future career choices.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C1F676-2D32-42BC-9C7F-9C1E0D701BA8}"/>
              </a:ext>
            </a:extLst>
          </p:cNvPr>
          <p:cNvSpPr txBox="1"/>
          <p:nvPr/>
        </p:nvSpPr>
        <p:spPr>
          <a:xfrm>
            <a:off x="2780756" y="8469435"/>
            <a:ext cx="712187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Your goals long term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B9600E-E11A-49D7-B74E-E78DEDDB6D09}"/>
              </a:ext>
            </a:extLst>
          </p:cNvPr>
          <p:cNvSpPr txBox="1"/>
          <p:nvPr/>
        </p:nvSpPr>
        <p:spPr>
          <a:xfrm>
            <a:off x="2300418" y="9072718"/>
            <a:ext cx="1267832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Y8 – why is education important?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88EFEA-17C3-4952-94E0-026E56E4FD56}"/>
              </a:ext>
            </a:extLst>
          </p:cNvPr>
          <p:cNvSpPr txBox="1"/>
          <p:nvPr/>
        </p:nvSpPr>
        <p:spPr>
          <a:xfrm>
            <a:off x="7400848" y="11773542"/>
            <a:ext cx="1249774" cy="9532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280160"/>
            <a:r>
              <a:rPr lang="en-US" sz="799" dirty="0">
                <a:solidFill>
                  <a:prstClr val="black"/>
                </a:solidFill>
                <a:latin typeface="Calibri" panose="020F0502020204030204"/>
              </a:rPr>
              <a:t>Extensive UK and international research shows that careers in the curriculum can have some positive impacts on outcomes for young people.</a:t>
            </a:r>
            <a:endParaRPr lang="en-GB" sz="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ACCA31-70D6-4179-8CBC-666AECA4B25E}"/>
              </a:ext>
            </a:extLst>
          </p:cNvPr>
          <p:cNvSpPr txBox="1"/>
          <p:nvPr/>
        </p:nvSpPr>
        <p:spPr>
          <a:xfrm>
            <a:off x="2770359" y="10049125"/>
            <a:ext cx="1097489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What are my strengths?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BE8A00-30B5-46AC-8985-809453E8E6D1}"/>
              </a:ext>
            </a:extLst>
          </p:cNvPr>
          <p:cNvSpPr txBox="1"/>
          <p:nvPr/>
        </p:nvSpPr>
        <p:spPr>
          <a:xfrm>
            <a:off x="1223951" y="6289970"/>
            <a:ext cx="891689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How you have changed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55C36D-8852-480D-849A-CDD7145CAD0C}"/>
              </a:ext>
            </a:extLst>
          </p:cNvPr>
          <p:cNvSpPr txBox="1"/>
          <p:nvPr/>
        </p:nvSpPr>
        <p:spPr>
          <a:xfrm>
            <a:off x="5073419" y="5126184"/>
            <a:ext cx="1447800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Weymouth College</a:t>
            </a:r>
          </a:p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Presentation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BD98205-9619-4427-8376-F9C160F5BC96}"/>
              </a:ext>
            </a:extLst>
          </p:cNvPr>
          <p:cNvSpPr txBox="1"/>
          <p:nvPr/>
        </p:nvSpPr>
        <p:spPr>
          <a:xfrm>
            <a:off x="4365479" y="8163311"/>
            <a:ext cx="1226596" cy="461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What is labour market information?  How is it useful to you?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5B6BB3B-5A45-4BEB-A7DF-5C228CB8C3EE}"/>
              </a:ext>
            </a:extLst>
          </p:cNvPr>
          <p:cNvSpPr txBox="1"/>
          <p:nvPr/>
        </p:nvSpPr>
        <p:spPr>
          <a:xfrm>
            <a:off x="1175738" y="6765522"/>
            <a:ext cx="907253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Discrimination in the workplace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283942F-FA9C-4CA8-ADF5-C4348BC86A56}"/>
              </a:ext>
            </a:extLst>
          </p:cNvPr>
          <p:cNvSpPr txBox="1"/>
          <p:nvPr/>
        </p:nvSpPr>
        <p:spPr>
          <a:xfrm>
            <a:off x="1166998" y="8426239"/>
            <a:ext cx="1103658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The power of first impressions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D4AEC25-E003-4031-930F-CE46D9675A9F}"/>
              </a:ext>
            </a:extLst>
          </p:cNvPr>
          <p:cNvSpPr txBox="1"/>
          <p:nvPr/>
        </p:nvSpPr>
        <p:spPr>
          <a:xfrm>
            <a:off x="-68607" y="6408319"/>
            <a:ext cx="625099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Managing change and decision making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35FACFB-0006-4722-8403-D21BDA7FD98A}"/>
              </a:ext>
            </a:extLst>
          </p:cNvPr>
          <p:cNvSpPr txBox="1"/>
          <p:nvPr/>
        </p:nvSpPr>
        <p:spPr>
          <a:xfrm>
            <a:off x="74263" y="5318042"/>
            <a:ext cx="854161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Employability skills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0CB164B-EA40-44E8-8D00-CF471720F5EE}"/>
              </a:ext>
            </a:extLst>
          </p:cNvPr>
          <p:cNvSpPr txBox="1"/>
          <p:nvPr/>
        </p:nvSpPr>
        <p:spPr>
          <a:xfrm>
            <a:off x="5881137" y="6732780"/>
            <a:ext cx="1512433" cy="21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 smtClean="0">
                <a:solidFill>
                  <a:prstClr val="black"/>
                </a:solidFill>
                <a:latin typeface="Calibri" panose="020F0502020204030204"/>
              </a:rPr>
              <a:t>Financial safety and risk</a:t>
            </a:r>
            <a:endParaRPr lang="en-GB" sz="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49187B8-DE17-4382-B424-205390B4FFF1}"/>
              </a:ext>
            </a:extLst>
          </p:cNvPr>
          <p:cNvSpPr txBox="1"/>
          <p:nvPr/>
        </p:nvSpPr>
        <p:spPr>
          <a:xfrm>
            <a:off x="8820082" y="3776618"/>
            <a:ext cx="912792" cy="584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Developing financial capability Money and debt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D7E4C57-5DFC-4DFE-BCCA-BC35457FD228}"/>
              </a:ext>
            </a:extLst>
          </p:cNvPr>
          <p:cNvSpPr txBox="1"/>
          <p:nvPr/>
        </p:nvSpPr>
        <p:spPr>
          <a:xfrm>
            <a:off x="1697274" y="5144363"/>
            <a:ext cx="783318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Planning for the future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D3858E5-CFCD-41C7-81E6-B05786F69724}"/>
              </a:ext>
            </a:extLst>
          </p:cNvPr>
          <p:cNvSpPr txBox="1"/>
          <p:nvPr/>
        </p:nvSpPr>
        <p:spPr>
          <a:xfrm>
            <a:off x="4272514" y="4596862"/>
            <a:ext cx="1782750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Filling in college </a:t>
            </a:r>
            <a:r>
              <a:rPr lang="en-GB" sz="799">
                <a:solidFill>
                  <a:prstClr val="black"/>
                </a:solidFill>
                <a:latin typeface="Calibri" panose="020F0502020204030204"/>
              </a:rPr>
              <a:t>and </a:t>
            </a:r>
            <a:r>
              <a:rPr lang="en-GB" sz="799" smtClean="0">
                <a:solidFill>
                  <a:prstClr val="black"/>
                </a:solidFill>
                <a:latin typeface="Calibri" panose="020F0502020204030204"/>
              </a:rPr>
              <a:t>Apprenticeship </a:t>
            </a:r>
            <a:r>
              <a:rPr lang="en-GB" sz="799" dirty="0" smtClean="0">
                <a:solidFill>
                  <a:prstClr val="black"/>
                </a:solidFill>
                <a:latin typeface="Calibri" panose="020F0502020204030204"/>
              </a:rPr>
              <a:t>application </a:t>
            </a:r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forms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AFE2365-A9E5-48BD-B6BF-84E13E1C37A9}"/>
              </a:ext>
            </a:extLst>
          </p:cNvPr>
          <p:cNvSpPr txBox="1"/>
          <p:nvPr/>
        </p:nvSpPr>
        <p:spPr>
          <a:xfrm>
            <a:off x="3683795" y="3684655"/>
            <a:ext cx="1647825" cy="21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Updating or creating CVs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32DF87E-37DC-4EA0-A692-98B5F513C9D9}"/>
              </a:ext>
            </a:extLst>
          </p:cNvPr>
          <p:cNvSpPr txBox="1"/>
          <p:nvPr/>
        </p:nvSpPr>
        <p:spPr>
          <a:xfrm>
            <a:off x="5862624" y="3101043"/>
            <a:ext cx="1509712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College interview preparation and  interview attendance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986A19F-2C45-40F9-917B-2931A9FA4E9D}"/>
              </a:ext>
            </a:extLst>
          </p:cNvPr>
          <p:cNvSpPr txBox="1"/>
          <p:nvPr/>
        </p:nvSpPr>
        <p:spPr>
          <a:xfrm>
            <a:off x="1116586" y="3188236"/>
            <a:ext cx="1372581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Discrimination in the workplace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9382E31-82C9-4A8D-8485-0D71BC5AEC87}"/>
              </a:ext>
            </a:extLst>
          </p:cNvPr>
          <p:cNvSpPr txBox="1"/>
          <p:nvPr/>
        </p:nvSpPr>
        <p:spPr>
          <a:xfrm>
            <a:off x="3138234" y="5311794"/>
            <a:ext cx="1009511" cy="21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0160"/>
            <a:r>
              <a:rPr lang="en-GB" sz="799" b="1" u="sng" dirty="0">
                <a:solidFill>
                  <a:prstClr val="black"/>
                </a:solidFill>
                <a:latin typeface="Calibri" panose="020F0502020204030204"/>
              </a:rPr>
              <a:t>Work Experience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D86B8B4-8322-4497-A5E6-D467943727EC}"/>
              </a:ext>
            </a:extLst>
          </p:cNvPr>
          <p:cNvSpPr txBox="1"/>
          <p:nvPr/>
        </p:nvSpPr>
        <p:spPr>
          <a:xfrm>
            <a:off x="8682262" y="5894586"/>
            <a:ext cx="1016381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Employer Interactions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A0BAB14-4E99-47F8-A315-0C0689592FC8}"/>
              </a:ext>
            </a:extLst>
          </p:cNvPr>
          <p:cNvSpPr txBox="1"/>
          <p:nvPr/>
        </p:nvSpPr>
        <p:spPr>
          <a:xfrm>
            <a:off x="3641728" y="2659021"/>
            <a:ext cx="1647825" cy="21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Your personal network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0199F2C-F74A-4609-B25B-BAED2F5D1598}"/>
              </a:ext>
            </a:extLst>
          </p:cNvPr>
          <p:cNvSpPr txBox="1"/>
          <p:nvPr/>
        </p:nvSpPr>
        <p:spPr>
          <a:xfrm>
            <a:off x="7452221" y="4856742"/>
            <a:ext cx="1112807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Apprenticeships</a:t>
            </a:r>
          </a:p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Presentation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17C38EA-B5FE-4C97-8104-2A3D972ABEA9}"/>
              </a:ext>
            </a:extLst>
          </p:cNvPr>
          <p:cNvSpPr txBox="1"/>
          <p:nvPr/>
        </p:nvSpPr>
        <p:spPr>
          <a:xfrm>
            <a:off x="6363019" y="2632333"/>
            <a:ext cx="1555751" cy="21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Personal planning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F94AC6A-236B-467D-9358-2AF34AD632FE}"/>
              </a:ext>
            </a:extLst>
          </p:cNvPr>
          <p:cNvSpPr txBox="1"/>
          <p:nvPr/>
        </p:nvSpPr>
        <p:spPr>
          <a:xfrm>
            <a:off x="1056869" y="1825375"/>
            <a:ext cx="781337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The Law, work, and you</a:t>
            </a:r>
          </a:p>
        </p:txBody>
      </p:sp>
      <p:sp>
        <p:nvSpPr>
          <p:cNvPr id="102" name="Block Arc 101">
            <a:extLst>
              <a:ext uri="{FF2B5EF4-FFF2-40B4-BE49-F238E27FC236}">
                <a16:creationId xmlns:a16="http://schemas.microsoft.com/office/drawing/2014/main" id="{C101181B-A030-4DD3-94EA-3FB872971ED9}"/>
              </a:ext>
            </a:extLst>
          </p:cNvPr>
          <p:cNvSpPr/>
          <p:nvPr/>
        </p:nvSpPr>
        <p:spPr>
          <a:xfrm rot="16200000">
            <a:off x="457596" y="2414960"/>
            <a:ext cx="2133600" cy="2159000"/>
          </a:xfrm>
          <a:prstGeom prst="blockArc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GB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2677A69-C6C1-4D0B-A34E-C69BF0944FAE}"/>
              </a:ext>
            </a:extLst>
          </p:cNvPr>
          <p:cNvSpPr/>
          <p:nvPr/>
        </p:nvSpPr>
        <p:spPr>
          <a:xfrm>
            <a:off x="1523998" y="2429921"/>
            <a:ext cx="6667500" cy="5302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GB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BB72C547-C06B-4A58-8C71-1920E792A71B}"/>
              </a:ext>
            </a:extLst>
          </p:cNvPr>
          <p:cNvSpPr/>
          <p:nvPr/>
        </p:nvSpPr>
        <p:spPr>
          <a:xfrm>
            <a:off x="5961859" y="7217332"/>
            <a:ext cx="2229641" cy="5302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GB" sz="18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A19FB5C-A5A2-4469-8604-1D733BF7A23B}"/>
              </a:ext>
            </a:extLst>
          </p:cNvPr>
          <p:cNvSpPr txBox="1"/>
          <p:nvPr/>
        </p:nvSpPr>
        <p:spPr>
          <a:xfrm>
            <a:off x="677969" y="-6671"/>
            <a:ext cx="8515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Careers learning Journey </a:t>
            </a:r>
          </a:p>
          <a:p>
            <a:pPr algn="ctr" defTabSz="1280160"/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at Compass Learning Centre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CA892CF-249F-4168-8DCE-FF7438D6F28C}"/>
              </a:ext>
            </a:extLst>
          </p:cNvPr>
          <p:cNvSpPr txBox="1"/>
          <p:nvPr/>
        </p:nvSpPr>
        <p:spPr>
          <a:xfrm>
            <a:off x="5871125" y="3650288"/>
            <a:ext cx="595525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Personal planning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2C2CC70F-B335-4C5D-A804-FEAC4687F6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633"/>
          <a:stretch/>
        </p:blipFill>
        <p:spPr>
          <a:xfrm>
            <a:off x="8850841" y="2340083"/>
            <a:ext cx="691333" cy="534862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0F5F7ED-C1F9-447D-BD68-44DDC2090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170" y="1238945"/>
            <a:ext cx="772412" cy="772412"/>
          </a:xfrm>
          <a:prstGeom prst="rect">
            <a:avLst/>
          </a:prstGeom>
        </p:spPr>
      </p:pic>
      <p:sp>
        <p:nvSpPr>
          <p:cNvPr id="107" name="Arrow: Right 106">
            <a:extLst>
              <a:ext uri="{FF2B5EF4-FFF2-40B4-BE49-F238E27FC236}">
                <a16:creationId xmlns:a16="http://schemas.microsoft.com/office/drawing/2014/main" id="{5630E2A9-AAE4-4BDF-9D6A-CC109E0AA985}"/>
              </a:ext>
            </a:extLst>
          </p:cNvPr>
          <p:cNvSpPr/>
          <p:nvPr/>
        </p:nvSpPr>
        <p:spPr>
          <a:xfrm>
            <a:off x="7890631" y="2149274"/>
            <a:ext cx="904148" cy="1084460"/>
          </a:xfrm>
          <a:prstGeom prst="rightArrow">
            <a:avLst>
              <a:gd name="adj1" fmla="val 50000"/>
              <a:gd name="adj2" fmla="val 478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GB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8" name="Arrow: Bent 107">
            <a:extLst>
              <a:ext uri="{FF2B5EF4-FFF2-40B4-BE49-F238E27FC236}">
                <a16:creationId xmlns:a16="http://schemas.microsoft.com/office/drawing/2014/main" id="{286D8ED7-B61D-40BF-A9FE-F0901937B9ED}"/>
              </a:ext>
            </a:extLst>
          </p:cNvPr>
          <p:cNvSpPr/>
          <p:nvPr/>
        </p:nvSpPr>
        <p:spPr>
          <a:xfrm>
            <a:off x="7687791" y="1547872"/>
            <a:ext cx="781337" cy="1084460"/>
          </a:xfrm>
          <a:prstGeom prst="ben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GB"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502F6B6-63DB-43BE-A260-4A14290AAB31}"/>
              </a:ext>
            </a:extLst>
          </p:cNvPr>
          <p:cNvSpPr txBox="1"/>
          <p:nvPr/>
        </p:nvSpPr>
        <p:spPr>
          <a:xfrm>
            <a:off x="8658225" y="2960147"/>
            <a:ext cx="772412" cy="584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Successfully move to college/Sixth Form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583ED04-55EC-4E48-98B7-85A52CDBDC04}"/>
              </a:ext>
            </a:extLst>
          </p:cNvPr>
          <p:cNvSpPr txBox="1"/>
          <p:nvPr/>
        </p:nvSpPr>
        <p:spPr>
          <a:xfrm>
            <a:off x="8340385" y="943341"/>
            <a:ext cx="1408093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Successfully move to an apprenticeship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26334483-0708-46DD-9A95-F644C3A6B9D5}"/>
              </a:ext>
            </a:extLst>
          </p:cNvPr>
          <p:cNvCxnSpPr>
            <a:cxnSpLocks/>
          </p:cNvCxnSpPr>
          <p:nvPr/>
        </p:nvCxnSpPr>
        <p:spPr>
          <a:xfrm>
            <a:off x="3602625" y="10247730"/>
            <a:ext cx="0" cy="37110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831893BC-53AF-4DF2-BDBA-9757E98D1661}"/>
              </a:ext>
            </a:extLst>
          </p:cNvPr>
          <p:cNvSpPr txBox="1"/>
          <p:nvPr/>
        </p:nvSpPr>
        <p:spPr>
          <a:xfrm>
            <a:off x="1494703" y="9918090"/>
            <a:ext cx="856411" cy="461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Developing a “can do” attitude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789B182C-4BE3-43C9-9D87-B1FBD3648E8C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1719205" y="10764580"/>
            <a:ext cx="61953" cy="69388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DC85E536-ABEF-4F33-8289-C44AC119EDCD}"/>
              </a:ext>
            </a:extLst>
          </p:cNvPr>
          <p:cNvCxnSpPr>
            <a:cxnSpLocks/>
          </p:cNvCxnSpPr>
          <p:nvPr/>
        </p:nvCxnSpPr>
        <p:spPr>
          <a:xfrm flipH="1">
            <a:off x="1151950" y="10177588"/>
            <a:ext cx="275855" cy="13897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BFA924B4-9B89-4957-A629-EDDC6A1E04D7}"/>
              </a:ext>
            </a:extLst>
          </p:cNvPr>
          <p:cNvSpPr txBox="1"/>
          <p:nvPr/>
        </p:nvSpPr>
        <p:spPr>
          <a:xfrm>
            <a:off x="4189328" y="1747324"/>
            <a:ext cx="951910" cy="461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US" sz="799" dirty="0">
                <a:solidFill>
                  <a:prstClr val="black"/>
                </a:solidFill>
                <a:latin typeface="Calibri" panose="020F0502020204030204"/>
              </a:rPr>
              <a:t>Consider signing up for the NCS challenge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CF5BF1C2-49CE-4EF7-962D-223EA63DF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356" y="1728791"/>
            <a:ext cx="538387" cy="538387"/>
          </a:xfrm>
          <a:prstGeom prst="rect">
            <a:avLst/>
          </a:prstGeom>
        </p:spPr>
      </p:pic>
      <p:sp>
        <p:nvSpPr>
          <p:cNvPr id="130" name="Oval 129">
            <a:extLst>
              <a:ext uri="{FF2B5EF4-FFF2-40B4-BE49-F238E27FC236}">
                <a16:creationId xmlns:a16="http://schemas.microsoft.com/office/drawing/2014/main" id="{0B54E5D6-14EA-4890-9DBC-991B36197363}"/>
              </a:ext>
            </a:extLst>
          </p:cNvPr>
          <p:cNvSpPr/>
          <p:nvPr/>
        </p:nvSpPr>
        <p:spPr>
          <a:xfrm>
            <a:off x="5298302" y="8555680"/>
            <a:ext cx="1121987" cy="10933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US" sz="18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9AEF4A9-86C2-40A0-A542-F6A66701E6CE}"/>
              </a:ext>
            </a:extLst>
          </p:cNvPr>
          <p:cNvSpPr txBox="1"/>
          <p:nvPr/>
        </p:nvSpPr>
        <p:spPr>
          <a:xfrm>
            <a:off x="5526207" y="8758365"/>
            <a:ext cx="771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0160"/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Yr9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67C66C5F-4C05-45E3-A85D-FE273814478C}"/>
              </a:ext>
            </a:extLst>
          </p:cNvPr>
          <p:cNvSpPr/>
          <p:nvPr/>
        </p:nvSpPr>
        <p:spPr>
          <a:xfrm>
            <a:off x="1632750" y="8829411"/>
            <a:ext cx="6667500" cy="5302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GB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4979F209-CFC1-49C5-9385-060A120E04EB}"/>
              </a:ext>
            </a:extLst>
          </p:cNvPr>
          <p:cNvSpPr/>
          <p:nvPr/>
        </p:nvSpPr>
        <p:spPr>
          <a:xfrm>
            <a:off x="7728855" y="6835406"/>
            <a:ext cx="1198105" cy="1193725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EB175647-97DF-4A56-B3A8-DA0148EE19D3}"/>
              </a:ext>
            </a:extLst>
          </p:cNvPr>
          <p:cNvSpPr/>
          <p:nvPr/>
        </p:nvSpPr>
        <p:spPr>
          <a:xfrm>
            <a:off x="7918414" y="6977456"/>
            <a:ext cx="818983" cy="9096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GB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A0B32551-1A4C-479E-84BD-D04638D9FE62}"/>
              </a:ext>
            </a:extLst>
          </p:cNvPr>
          <p:cNvSpPr txBox="1"/>
          <p:nvPr/>
        </p:nvSpPr>
        <p:spPr>
          <a:xfrm>
            <a:off x="5161082" y="10375479"/>
            <a:ext cx="84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KS3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A47D14-6621-B142-8EB1-01BD03E6B204}"/>
              </a:ext>
            </a:extLst>
          </p:cNvPr>
          <p:cNvSpPr txBox="1"/>
          <p:nvPr/>
        </p:nvSpPr>
        <p:spPr>
          <a:xfrm>
            <a:off x="7922617" y="7104580"/>
            <a:ext cx="84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KS4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26F75D3-3046-4F61-92B9-496505E13C47}"/>
              </a:ext>
            </a:extLst>
          </p:cNvPr>
          <p:cNvSpPr txBox="1"/>
          <p:nvPr/>
        </p:nvSpPr>
        <p:spPr>
          <a:xfrm>
            <a:off x="5523112" y="8819400"/>
            <a:ext cx="71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0160"/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Yr9</a:t>
            </a:r>
            <a:endParaRPr lang="en-GB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498C6612-B9D0-4633-9DC9-3A7A87AA1C56}"/>
              </a:ext>
            </a:extLst>
          </p:cNvPr>
          <p:cNvSpPr/>
          <p:nvPr/>
        </p:nvSpPr>
        <p:spPr>
          <a:xfrm rot="5110493">
            <a:off x="4279732" y="5356354"/>
            <a:ext cx="1121987" cy="10933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CA47D14-6621-B142-8EB1-01BD03E6B204}"/>
              </a:ext>
            </a:extLst>
          </p:cNvPr>
          <p:cNvSpPr txBox="1"/>
          <p:nvPr/>
        </p:nvSpPr>
        <p:spPr>
          <a:xfrm>
            <a:off x="4422897" y="5478596"/>
            <a:ext cx="841074" cy="708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US" sz="2001" b="1" dirty="0">
                <a:solidFill>
                  <a:prstClr val="black"/>
                </a:solidFill>
                <a:latin typeface="Calibri" panose="020F0502020204030204"/>
              </a:rPr>
              <a:t>Year 11 </a:t>
            </a: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5E5225F2-9034-4BCE-9E8C-179193D891D3}"/>
              </a:ext>
            </a:extLst>
          </p:cNvPr>
          <p:cNvSpPr/>
          <p:nvPr/>
        </p:nvSpPr>
        <p:spPr>
          <a:xfrm>
            <a:off x="6587040" y="6988244"/>
            <a:ext cx="1047033" cy="96891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CA47D14-6621-B142-8EB1-01BD03E6B204}"/>
              </a:ext>
            </a:extLst>
          </p:cNvPr>
          <p:cNvSpPr txBox="1"/>
          <p:nvPr/>
        </p:nvSpPr>
        <p:spPr>
          <a:xfrm>
            <a:off x="6772372" y="7155418"/>
            <a:ext cx="712351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1280160"/>
            <a:r>
              <a:rPr lang="en-US" sz="1800" b="1" dirty="0">
                <a:solidFill>
                  <a:prstClr val="black"/>
                </a:solidFill>
                <a:latin typeface="Calibri" panose="020F0502020204030204"/>
              </a:rPr>
              <a:t>Year 10</a:t>
            </a: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2B01ED7-216F-4F67-B8B4-8F5B1B17DE37}"/>
              </a:ext>
            </a:extLst>
          </p:cNvPr>
          <p:cNvSpPr txBox="1"/>
          <p:nvPr/>
        </p:nvSpPr>
        <p:spPr>
          <a:xfrm>
            <a:off x="6094546" y="9478191"/>
            <a:ext cx="1427297" cy="21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Matching skills to jobs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0BBB2F04-3081-499F-8D06-7DABA3A350DB}"/>
              </a:ext>
            </a:extLst>
          </p:cNvPr>
          <p:cNvSpPr txBox="1"/>
          <p:nvPr/>
        </p:nvSpPr>
        <p:spPr>
          <a:xfrm>
            <a:off x="6020440" y="8400583"/>
            <a:ext cx="862051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Options for GCSE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BB488755-D572-4586-879A-A567F1585E23}"/>
              </a:ext>
            </a:extLst>
          </p:cNvPr>
          <p:cNvSpPr txBox="1"/>
          <p:nvPr/>
        </p:nvSpPr>
        <p:spPr>
          <a:xfrm>
            <a:off x="8912691" y="9181997"/>
            <a:ext cx="630911" cy="584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What influences your job choices?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5DA576D8-6399-42A6-B210-49E78A7AFD47}"/>
              </a:ext>
            </a:extLst>
          </p:cNvPr>
          <p:cNvSpPr txBox="1"/>
          <p:nvPr/>
        </p:nvSpPr>
        <p:spPr>
          <a:xfrm>
            <a:off x="7184661" y="8477683"/>
            <a:ext cx="841074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Creating a personal profile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59F6C6CB-BE11-4A25-9EE4-EA033B908319}"/>
              </a:ext>
            </a:extLst>
          </p:cNvPr>
          <p:cNvCxnSpPr>
            <a:cxnSpLocks/>
          </p:cNvCxnSpPr>
          <p:nvPr/>
        </p:nvCxnSpPr>
        <p:spPr>
          <a:xfrm>
            <a:off x="1697274" y="8740680"/>
            <a:ext cx="0" cy="27137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36672AC1-F186-4BE3-ADFC-FB8B51C71244}"/>
              </a:ext>
            </a:extLst>
          </p:cNvPr>
          <p:cNvCxnSpPr>
            <a:cxnSpLocks/>
          </p:cNvCxnSpPr>
          <p:nvPr/>
        </p:nvCxnSpPr>
        <p:spPr>
          <a:xfrm>
            <a:off x="3005362" y="8761049"/>
            <a:ext cx="0" cy="27137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9AA236E4-92D3-44D4-B944-841BBAFBFC14}"/>
              </a:ext>
            </a:extLst>
          </p:cNvPr>
          <p:cNvCxnSpPr>
            <a:cxnSpLocks/>
          </p:cNvCxnSpPr>
          <p:nvPr/>
        </p:nvCxnSpPr>
        <p:spPr>
          <a:xfrm>
            <a:off x="6451715" y="8661314"/>
            <a:ext cx="0" cy="37110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17683866-2B85-428D-9124-6AAFC12A3647}"/>
              </a:ext>
            </a:extLst>
          </p:cNvPr>
          <p:cNvCxnSpPr>
            <a:cxnSpLocks/>
          </p:cNvCxnSpPr>
          <p:nvPr/>
        </p:nvCxnSpPr>
        <p:spPr>
          <a:xfrm flipV="1">
            <a:off x="2037132" y="9036730"/>
            <a:ext cx="0" cy="37428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0E527358-2D96-4420-9713-7139F25047E0}"/>
              </a:ext>
            </a:extLst>
          </p:cNvPr>
          <p:cNvCxnSpPr>
            <a:cxnSpLocks/>
          </p:cNvCxnSpPr>
          <p:nvPr/>
        </p:nvCxnSpPr>
        <p:spPr>
          <a:xfrm>
            <a:off x="4857748" y="8565593"/>
            <a:ext cx="0" cy="37110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CC5134CF-A823-47AA-A2C0-D1B3F01AAA94}"/>
              </a:ext>
            </a:extLst>
          </p:cNvPr>
          <p:cNvCxnSpPr>
            <a:cxnSpLocks/>
          </p:cNvCxnSpPr>
          <p:nvPr/>
        </p:nvCxnSpPr>
        <p:spPr>
          <a:xfrm>
            <a:off x="7593365" y="8762982"/>
            <a:ext cx="0" cy="37110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A5EFA152-6ED5-49BA-8644-E58FAE724647}"/>
              </a:ext>
            </a:extLst>
          </p:cNvPr>
          <p:cNvCxnSpPr>
            <a:cxnSpLocks/>
          </p:cNvCxnSpPr>
          <p:nvPr/>
        </p:nvCxnSpPr>
        <p:spPr>
          <a:xfrm flipV="1">
            <a:off x="6843614" y="9107330"/>
            <a:ext cx="8882" cy="350367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D80848D0-0B6F-436A-8329-0354BCBB8574}"/>
              </a:ext>
            </a:extLst>
          </p:cNvPr>
          <p:cNvCxnSpPr>
            <a:cxnSpLocks/>
          </p:cNvCxnSpPr>
          <p:nvPr/>
        </p:nvCxnSpPr>
        <p:spPr>
          <a:xfrm flipH="1" flipV="1">
            <a:off x="8442629" y="9158316"/>
            <a:ext cx="38788" cy="26136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BEB21FC2-2336-4FF2-9B50-4751EC1A29DB}"/>
              </a:ext>
            </a:extLst>
          </p:cNvPr>
          <p:cNvCxnSpPr>
            <a:cxnSpLocks/>
          </p:cNvCxnSpPr>
          <p:nvPr/>
        </p:nvCxnSpPr>
        <p:spPr>
          <a:xfrm flipH="1" flipV="1">
            <a:off x="8668100" y="9102336"/>
            <a:ext cx="244104" cy="126618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EA2D0670-B839-49C1-8D56-3F02EE1E34B5}"/>
              </a:ext>
            </a:extLst>
          </p:cNvPr>
          <p:cNvCxnSpPr>
            <a:cxnSpLocks/>
          </p:cNvCxnSpPr>
          <p:nvPr/>
        </p:nvCxnSpPr>
        <p:spPr>
          <a:xfrm flipV="1">
            <a:off x="8591310" y="8093003"/>
            <a:ext cx="307608" cy="5949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" name="Picture 167">
            <a:extLst>
              <a:ext uri="{FF2B5EF4-FFF2-40B4-BE49-F238E27FC236}">
                <a16:creationId xmlns:a16="http://schemas.microsoft.com/office/drawing/2014/main" id="{551B6264-2723-4E47-8EAA-174C9815E6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6891"/>
          <a:stretch/>
        </p:blipFill>
        <p:spPr>
          <a:xfrm>
            <a:off x="2618926" y="5199308"/>
            <a:ext cx="572697" cy="418694"/>
          </a:xfrm>
          <a:prstGeom prst="rect">
            <a:avLst/>
          </a:prstGeom>
        </p:spPr>
      </p:pic>
      <p:sp>
        <p:nvSpPr>
          <p:cNvPr id="1041" name="TextBox 1040">
            <a:extLst>
              <a:ext uri="{FF2B5EF4-FFF2-40B4-BE49-F238E27FC236}">
                <a16:creationId xmlns:a16="http://schemas.microsoft.com/office/drawing/2014/main" id="{08080C7B-1FCE-46EE-A8DD-AAE38E526B8D}"/>
              </a:ext>
            </a:extLst>
          </p:cNvPr>
          <p:cNvSpPr txBox="1"/>
          <p:nvPr/>
        </p:nvSpPr>
        <p:spPr>
          <a:xfrm>
            <a:off x="4157769" y="7811698"/>
            <a:ext cx="1555751" cy="21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Managing your online presence</a:t>
            </a: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0167DDC7-DD0E-45A7-BC17-A39361F3F2A5}"/>
              </a:ext>
            </a:extLst>
          </p:cNvPr>
          <p:cNvSpPr txBox="1"/>
          <p:nvPr/>
        </p:nvSpPr>
        <p:spPr>
          <a:xfrm>
            <a:off x="4417219" y="5943600"/>
            <a:ext cx="914400" cy="21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0160"/>
            <a:endParaRPr lang="en-GB" sz="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6A3656FE-91AE-4FC8-BEC4-92D597BB00BC}"/>
              </a:ext>
            </a:extLst>
          </p:cNvPr>
          <p:cNvSpPr txBox="1"/>
          <p:nvPr/>
        </p:nvSpPr>
        <p:spPr>
          <a:xfrm>
            <a:off x="6331654" y="11027633"/>
            <a:ext cx="1155092" cy="830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ALL subjects will have bits of careers education in them as well and you can speak to ANY staff member about careers.</a:t>
            </a:r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F52F3944-0922-4F15-B0A1-11D75C7B730D}"/>
              </a:ext>
            </a:extLst>
          </p:cNvPr>
          <p:cNvCxnSpPr>
            <a:cxnSpLocks/>
          </p:cNvCxnSpPr>
          <p:nvPr/>
        </p:nvCxnSpPr>
        <p:spPr>
          <a:xfrm flipV="1">
            <a:off x="7131652" y="10600356"/>
            <a:ext cx="10949" cy="43305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7A866BE7-E197-4E1C-A7AD-420E9ED84E0F}"/>
              </a:ext>
            </a:extLst>
          </p:cNvPr>
          <p:cNvCxnSpPr>
            <a:cxnSpLocks/>
          </p:cNvCxnSpPr>
          <p:nvPr/>
        </p:nvCxnSpPr>
        <p:spPr>
          <a:xfrm>
            <a:off x="8668100" y="8460755"/>
            <a:ext cx="205735" cy="1605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3" name="TextBox 1052">
            <a:extLst>
              <a:ext uri="{FF2B5EF4-FFF2-40B4-BE49-F238E27FC236}">
                <a16:creationId xmlns:a16="http://schemas.microsoft.com/office/drawing/2014/main" id="{2FFCD979-CF14-4BCE-9454-32420D663069}"/>
              </a:ext>
            </a:extLst>
          </p:cNvPr>
          <p:cNvSpPr txBox="1"/>
          <p:nvPr/>
        </p:nvSpPr>
        <p:spPr>
          <a:xfrm>
            <a:off x="108964" y="10798810"/>
            <a:ext cx="795761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 smtClean="0">
                <a:solidFill>
                  <a:prstClr val="black"/>
                </a:solidFill>
                <a:latin typeface="Calibri" panose="020F0502020204030204"/>
              </a:rPr>
              <a:t>Green Careers week</a:t>
            </a:r>
            <a:endParaRPr lang="en-GB" sz="799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1DB04BBF-1D5E-4AF6-B3C4-0931E2DD1C90}"/>
              </a:ext>
            </a:extLst>
          </p:cNvPr>
          <p:cNvCxnSpPr>
            <a:cxnSpLocks/>
          </p:cNvCxnSpPr>
          <p:nvPr/>
        </p:nvCxnSpPr>
        <p:spPr>
          <a:xfrm flipV="1">
            <a:off x="747812" y="10632726"/>
            <a:ext cx="154332" cy="29864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5" name="TextBox 1054">
            <a:extLst>
              <a:ext uri="{FF2B5EF4-FFF2-40B4-BE49-F238E27FC236}">
                <a16:creationId xmlns:a16="http://schemas.microsoft.com/office/drawing/2014/main" id="{9648C728-F6A2-4907-A5BE-3E145FDC9C2C}"/>
              </a:ext>
            </a:extLst>
          </p:cNvPr>
          <p:cNvSpPr txBox="1"/>
          <p:nvPr/>
        </p:nvSpPr>
        <p:spPr>
          <a:xfrm>
            <a:off x="2231071" y="7779795"/>
            <a:ext cx="1016674" cy="461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Rights and Responsibilities in the workplace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4114FC2D-4CB1-4F06-9911-3192F92A01D2}"/>
              </a:ext>
            </a:extLst>
          </p:cNvPr>
          <p:cNvSpPr txBox="1"/>
          <p:nvPr/>
        </p:nvSpPr>
        <p:spPr>
          <a:xfrm>
            <a:off x="306699" y="7618607"/>
            <a:ext cx="676942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Staying safe at work</a:t>
            </a: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3D929B0A-A8D5-4C77-9AB6-D4A705E50601}"/>
              </a:ext>
            </a:extLst>
          </p:cNvPr>
          <p:cNvCxnSpPr>
            <a:cxnSpLocks/>
          </p:cNvCxnSpPr>
          <p:nvPr/>
        </p:nvCxnSpPr>
        <p:spPr>
          <a:xfrm flipH="1">
            <a:off x="9044431" y="7617470"/>
            <a:ext cx="226568" cy="14857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9B5BF794-0908-4509-BF01-A5828B3A27E0}"/>
              </a:ext>
            </a:extLst>
          </p:cNvPr>
          <p:cNvSpPr txBox="1"/>
          <p:nvPr/>
        </p:nvSpPr>
        <p:spPr>
          <a:xfrm>
            <a:off x="2835933" y="3013265"/>
            <a:ext cx="1169330" cy="584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Rights and Responsibilities at work</a:t>
            </a:r>
          </a:p>
          <a:p>
            <a:pPr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The law and you</a:t>
            </a:r>
          </a:p>
          <a:p>
            <a:pPr defTabSz="1280160"/>
            <a:endParaRPr lang="en-GB" sz="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0A7FADC-B4AD-46CC-A822-F44FA1BCE0D0}"/>
              </a:ext>
            </a:extLst>
          </p:cNvPr>
          <p:cNvSpPr txBox="1"/>
          <p:nvPr/>
        </p:nvSpPr>
        <p:spPr>
          <a:xfrm>
            <a:off x="7580739" y="3444801"/>
            <a:ext cx="739500" cy="461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How do I improve my prospects?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50714ECB-48FD-4D24-A1C9-A8CCEECA7186}"/>
              </a:ext>
            </a:extLst>
          </p:cNvPr>
          <p:cNvSpPr txBox="1"/>
          <p:nvPr/>
        </p:nvSpPr>
        <p:spPr>
          <a:xfrm>
            <a:off x="400052" y="4497474"/>
            <a:ext cx="823899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Dream jobs and skills set</a:t>
            </a:r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262EB3F9-0ABB-4A1F-91D8-74B091AB8321}"/>
              </a:ext>
            </a:extLst>
          </p:cNvPr>
          <p:cNvCxnSpPr>
            <a:cxnSpLocks/>
          </p:cNvCxnSpPr>
          <p:nvPr/>
        </p:nvCxnSpPr>
        <p:spPr>
          <a:xfrm>
            <a:off x="3350936" y="7134166"/>
            <a:ext cx="0" cy="37110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A0CBDC49-2BBE-466E-882C-175394356810}"/>
              </a:ext>
            </a:extLst>
          </p:cNvPr>
          <p:cNvCxnSpPr>
            <a:cxnSpLocks/>
          </p:cNvCxnSpPr>
          <p:nvPr/>
        </p:nvCxnSpPr>
        <p:spPr>
          <a:xfrm>
            <a:off x="1764655" y="7134166"/>
            <a:ext cx="0" cy="37110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1B0AEE24-7985-45B8-881B-A3D00BE8FBE4}"/>
              </a:ext>
            </a:extLst>
          </p:cNvPr>
          <p:cNvCxnSpPr>
            <a:cxnSpLocks/>
          </p:cNvCxnSpPr>
          <p:nvPr/>
        </p:nvCxnSpPr>
        <p:spPr>
          <a:xfrm>
            <a:off x="1986144" y="5478596"/>
            <a:ext cx="0" cy="37110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9037BCF7-1D3E-4723-97DB-99924B2353E4}"/>
              </a:ext>
            </a:extLst>
          </p:cNvPr>
          <p:cNvCxnSpPr>
            <a:cxnSpLocks/>
          </p:cNvCxnSpPr>
          <p:nvPr/>
        </p:nvCxnSpPr>
        <p:spPr>
          <a:xfrm>
            <a:off x="3402245" y="5535887"/>
            <a:ext cx="7656" cy="36008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09CF5F43-5A1C-4E5D-964C-623BE887A4D8}"/>
              </a:ext>
            </a:extLst>
          </p:cNvPr>
          <p:cNvCxnSpPr>
            <a:cxnSpLocks/>
          </p:cNvCxnSpPr>
          <p:nvPr/>
        </p:nvCxnSpPr>
        <p:spPr>
          <a:xfrm>
            <a:off x="609217" y="5595918"/>
            <a:ext cx="278531" cy="32348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440E87B6-10DC-4F74-A938-00EF285998F1}"/>
              </a:ext>
            </a:extLst>
          </p:cNvPr>
          <p:cNvCxnSpPr>
            <a:cxnSpLocks/>
          </p:cNvCxnSpPr>
          <p:nvPr/>
        </p:nvCxnSpPr>
        <p:spPr>
          <a:xfrm>
            <a:off x="418995" y="6641061"/>
            <a:ext cx="393004" cy="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F9CA0FB1-94C5-4786-97EB-4DC1E95756B8}"/>
              </a:ext>
            </a:extLst>
          </p:cNvPr>
          <p:cNvCxnSpPr>
            <a:cxnSpLocks/>
          </p:cNvCxnSpPr>
          <p:nvPr/>
        </p:nvCxnSpPr>
        <p:spPr>
          <a:xfrm flipV="1">
            <a:off x="739472" y="7304096"/>
            <a:ext cx="245344" cy="29790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9FB0657A-B65D-49F3-BCCD-42C9C94DA980}"/>
              </a:ext>
            </a:extLst>
          </p:cNvPr>
          <p:cNvCxnSpPr>
            <a:cxnSpLocks/>
          </p:cNvCxnSpPr>
          <p:nvPr/>
        </p:nvCxnSpPr>
        <p:spPr>
          <a:xfrm>
            <a:off x="5855373" y="5386553"/>
            <a:ext cx="0" cy="37110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A9A0EF13-7342-4869-BC76-7393D2C1F806}"/>
              </a:ext>
            </a:extLst>
          </p:cNvPr>
          <p:cNvCxnSpPr>
            <a:cxnSpLocks/>
          </p:cNvCxnSpPr>
          <p:nvPr/>
        </p:nvCxnSpPr>
        <p:spPr>
          <a:xfrm flipV="1">
            <a:off x="8509925" y="4957763"/>
            <a:ext cx="388993" cy="54548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F549EB2E-E1A7-4CF1-A096-FC0482646C18}"/>
              </a:ext>
            </a:extLst>
          </p:cNvPr>
          <p:cNvCxnSpPr>
            <a:cxnSpLocks/>
          </p:cNvCxnSpPr>
          <p:nvPr/>
        </p:nvCxnSpPr>
        <p:spPr>
          <a:xfrm flipV="1">
            <a:off x="6266672" y="6033329"/>
            <a:ext cx="3763" cy="27284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F3E8118D-A5C2-40ED-92A4-77693514266B}"/>
              </a:ext>
            </a:extLst>
          </p:cNvPr>
          <p:cNvCxnSpPr>
            <a:cxnSpLocks/>
          </p:cNvCxnSpPr>
          <p:nvPr/>
        </p:nvCxnSpPr>
        <p:spPr>
          <a:xfrm flipV="1">
            <a:off x="7176413" y="5999961"/>
            <a:ext cx="3763" cy="27284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5B12B930-650B-437B-94DB-611E4F6E9551}"/>
              </a:ext>
            </a:extLst>
          </p:cNvPr>
          <p:cNvCxnSpPr>
            <a:cxnSpLocks/>
          </p:cNvCxnSpPr>
          <p:nvPr/>
        </p:nvCxnSpPr>
        <p:spPr>
          <a:xfrm flipH="1" flipV="1">
            <a:off x="8558021" y="5805162"/>
            <a:ext cx="358751" cy="24712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54FFC11A-AEFD-489E-B7F9-F16C75638789}"/>
              </a:ext>
            </a:extLst>
          </p:cNvPr>
          <p:cNvCxnSpPr>
            <a:cxnSpLocks/>
          </p:cNvCxnSpPr>
          <p:nvPr/>
        </p:nvCxnSpPr>
        <p:spPr>
          <a:xfrm>
            <a:off x="6168884" y="3929430"/>
            <a:ext cx="0" cy="37110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B491EDC3-C6A2-4AC3-8037-AEEDD2D1A116}"/>
              </a:ext>
            </a:extLst>
          </p:cNvPr>
          <p:cNvCxnSpPr>
            <a:cxnSpLocks/>
          </p:cNvCxnSpPr>
          <p:nvPr/>
        </p:nvCxnSpPr>
        <p:spPr>
          <a:xfrm flipH="1">
            <a:off x="7916657" y="3943379"/>
            <a:ext cx="4225" cy="31169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E38CC035-1587-4209-9C6F-AE654F25F610}"/>
              </a:ext>
            </a:extLst>
          </p:cNvPr>
          <p:cNvCxnSpPr>
            <a:cxnSpLocks/>
          </p:cNvCxnSpPr>
          <p:nvPr/>
        </p:nvCxnSpPr>
        <p:spPr>
          <a:xfrm>
            <a:off x="4456314" y="3876524"/>
            <a:ext cx="0" cy="37110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2D6EA71D-4199-429D-8F1F-769F5E8DE0D1}"/>
              </a:ext>
            </a:extLst>
          </p:cNvPr>
          <p:cNvCxnSpPr>
            <a:cxnSpLocks/>
          </p:cNvCxnSpPr>
          <p:nvPr/>
        </p:nvCxnSpPr>
        <p:spPr>
          <a:xfrm>
            <a:off x="4665283" y="2184997"/>
            <a:ext cx="0" cy="37110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BFA52129-C580-4BF4-A322-7D9543764423}"/>
              </a:ext>
            </a:extLst>
          </p:cNvPr>
          <p:cNvCxnSpPr>
            <a:cxnSpLocks/>
          </p:cNvCxnSpPr>
          <p:nvPr/>
        </p:nvCxnSpPr>
        <p:spPr>
          <a:xfrm flipV="1">
            <a:off x="3128546" y="2558903"/>
            <a:ext cx="0" cy="47453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F7D921C1-3B37-4C31-8386-46B4F585A825}"/>
              </a:ext>
            </a:extLst>
          </p:cNvPr>
          <p:cNvCxnSpPr>
            <a:cxnSpLocks/>
            <a:endCxn id="102" idx="1"/>
          </p:cNvCxnSpPr>
          <p:nvPr/>
        </p:nvCxnSpPr>
        <p:spPr>
          <a:xfrm>
            <a:off x="1385202" y="2275696"/>
            <a:ext cx="139194" cy="41866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6C9C75CC-67C0-4783-8A29-3228D97571FD}"/>
              </a:ext>
            </a:extLst>
          </p:cNvPr>
          <p:cNvCxnSpPr>
            <a:cxnSpLocks/>
          </p:cNvCxnSpPr>
          <p:nvPr/>
        </p:nvCxnSpPr>
        <p:spPr>
          <a:xfrm flipV="1">
            <a:off x="739472" y="4007451"/>
            <a:ext cx="215110" cy="368257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EE32D39F-9D86-4269-866A-740B9DB76104}"/>
              </a:ext>
            </a:extLst>
          </p:cNvPr>
          <p:cNvCxnSpPr>
            <a:cxnSpLocks/>
          </p:cNvCxnSpPr>
          <p:nvPr/>
        </p:nvCxnSpPr>
        <p:spPr>
          <a:xfrm flipV="1">
            <a:off x="2187962" y="4363059"/>
            <a:ext cx="3763" cy="27284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49AEEAF0-C6A7-4C1E-8060-8EBEA9661C79}"/>
              </a:ext>
            </a:extLst>
          </p:cNvPr>
          <p:cNvCxnSpPr>
            <a:cxnSpLocks/>
          </p:cNvCxnSpPr>
          <p:nvPr/>
        </p:nvCxnSpPr>
        <p:spPr>
          <a:xfrm flipV="1">
            <a:off x="6388537" y="2772582"/>
            <a:ext cx="17270" cy="35533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FFFCC3AD-31F9-4226-8BE1-8065BE084B70}"/>
              </a:ext>
            </a:extLst>
          </p:cNvPr>
          <p:cNvCxnSpPr>
            <a:cxnSpLocks/>
          </p:cNvCxnSpPr>
          <p:nvPr/>
        </p:nvCxnSpPr>
        <p:spPr>
          <a:xfrm flipV="1">
            <a:off x="5141003" y="4358906"/>
            <a:ext cx="3763" cy="27284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1927D1FF-80CE-44DE-A27C-EB39D893E2DB}"/>
              </a:ext>
            </a:extLst>
          </p:cNvPr>
          <p:cNvCxnSpPr>
            <a:cxnSpLocks/>
          </p:cNvCxnSpPr>
          <p:nvPr/>
        </p:nvCxnSpPr>
        <p:spPr>
          <a:xfrm flipH="1">
            <a:off x="8643620" y="4110908"/>
            <a:ext cx="217732" cy="32512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666C35D3-0E0C-4242-ABF1-E7FC23DD2219}"/>
              </a:ext>
            </a:extLst>
          </p:cNvPr>
          <p:cNvCxnSpPr>
            <a:cxnSpLocks/>
          </p:cNvCxnSpPr>
          <p:nvPr/>
        </p:nvCxnSpPr>
        <p:spPr>
          <a:xfrm flipH="1" flipV="1">
            <a:off x="943029" y="6306171"/>
            <a:ext cx="322538" cy="9116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9" name="Picture 238">
            <a:extLst>
              <a:ext uri="{FF2B5EF4-FFF2-40B4-BE49-F238E27FC236}">
                <a16:creationId xmlns:a16="http://schemas.microsoft.com/office/drawing/2014/main" id="{753770FB-6667-4E04-BE51-99506E12E34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89780" y="3342438"/>
            <a:ext cx="735547" cy="687148"/>
          </a:xfrm>
          <a:prstGeom prst="rect">
            <a:avLst/>
          </a:prstGeom>
        </p:spPr>
      </p:pic>
      <p:pic>
        <p:nvPicPr>
          <p:cNvPr id="240" name="Picture 239">
            <a:extLst>
              <a:ext uri="{FF2B5EF4-FFF2-40B4-BE49-F238E27FC236}">
                <a16:creationId xmlns:a16="http://schemas.microsoft.com/office/drawing/2014/main" id="{753C2A99-C7FF-4929-8762-D65ABB9E8C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776" y="3475361"/>
            <a:ext cx="982194" cy="560847"/>
          </a:xfrm>
          <a:prstGeom prst="rect">
            <a:avLst/>
          </a:prstGeom>
        </p:spPr>
      </p:pic>
      <p:pic>
        <p:nvPicPr>
          <p:cNvPr id="241" name="Picture 240">
            <a:extLst>
              <a:ext uri="{FF2B5EF4-FFF2-40B4-BE49-F238E27FC236}">
                <a16:creationId xmlns:a16="http://schemas.microsoft.com/office/drawing/2014/main" id="{22113A71-5E90-407D-9C3A-731DD9E5507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3918"/>
          <a:stretch/>
        </p:blipFill>
        <p:spPr>
          <a:xfrm>
            <a:off x="1794350" y="3579910"/>
            <a:ext cx="738170" cy="447181"/>
          </a:xfrm>
          <a:prstGeom prst="rect">
            <a:avLst/>
          </a:prstGeom>
        </p:spPr>
      </p:pic>
      <p:pic>
        <p:nvPicPr>
          <p:cNvPr id="243" name="Picture 242">
            <a:extLst>
              <a:ext uri="{FF2B5EF4-FFF2-40B4-BE49-F238E27FC236}">
                <a16:creationId xmlns:a16="http://schemas.microsoft.com/office/drawing/2014/main" id="{3075E3AC-B025-4FA3-8089-BEBEEA583B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9065" y="7516006"/>
            <a:ext cx="722763" cy="571487"/>
          </a:xfrm>
          <a:prstGeom prst="rect">
            <a:avLst/>
          </a:prstGeom>
        </p:spPr>
      </p:pic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A449C071-8925-4535-B52E-6630B30305B3}"/>
              </a:ext>
            </a:extLst>
          </p:cNvPr>
          <p:cNvCxnSpPr>
            <a:cxnSpLocks/>
            <a:stCxn id="1055" idx="0"/>
          </p:cNvCxnSpPr>
          <p:nvPr/>
        </p:nvCxnSpPr>
        <p:spPr>
          <a:xfrm flipH="1" flipV="1">
            <a:off x="2738726" y="7577361"/>
            <a:ext cx="682" cy="20243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C274CBA4-E9D3-4A4C-AB8C-7C547C0198A4}"/>
              </a:ext>
            </a:extLst>
          </p:cNvPr>
          <p:cNvCxnSpPr>
            <a:cxnSpLocks/>
          </p:cNvCxnSpPr>
          <p:nvPr/>
        </p:nvCxnSpPr>
        <p:spPr>
          <a:xfrm flipV="1">
            <a:off x="4815292" y="7555337"/>
            <a:ext cx="3763" cy="27284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7" name="Picture 246">
            <a:extLst>
              <a:ext uri="{FF2B5EF4-FFF2-40B4-BE49-F238E27FC236}">
                <a16:creationId xmlns:a16="http://schemas.microsoft.com/office/drawing/2014/main" id="{F60AEE9D-010F-457F-B83A-55F7520EB9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0641" y="8640946"/>
            <a:ext cx="523284" cy="574304"/>
          </a:xfrm>
          <a:prstGeom prst="rect">
            <a:avLst/>
          </a:prstGeom>
        </p:spPr>
      </p:pic>
      <p:pic>
        <p:nvPicPr>
          <p:cNvPr id="249" name="Picture 248">
            <a:extLst>
              <a:ext uri="{FF2B5EF4-FFF2-40B4-BE49-F238E27FC236}">
                <a16:creationId xmlns:a16="http://schemas.microsoft.com/office/drawing/2014/main" id="{CBC01CA2-8115-4946-BA72-0AE454F835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71200" y="4829417"/>
            <a:ext cx="599598" cy="599598"/>
          </a:xfrm>
          <a:prstGeom prst="rect">
            <a:avLst/>
          </a:prstGeom>
        </p:spPr>
      </p:pic>
      <p:pic>
        <p:nvPicPr>
          <p:cNvPr id="178" name="Picture 6" descr="Image result for apprenticeship icon">
            <a:extLst>
              <a:ext uri="{FF2B5EF4-FFF2-40B4-BE49-F238E27FC236}">
                <a16:creationId xmlns:a16="http://schemas.microsoft.com/office/drawing/2014/main" id="{3862593E-1479-4A2C-B0C9-BFE3D5368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608" y="2847216"/>
            <a:ext cx="775366" cy="62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8" descr="Image result for careers skills icon">
            <a:extLst>
              <a:ext uri="{FF2B5EF4-FFF2-40B4-BE49-F238E27FC236}">
                <a16:creationId xmlns:a16="http://schemas.microsoft.com/office/drawing/2014/main" id="{996B915E-E69D-41C1-83C8-D5C6B66C7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827" y="3480691"/>
            <a:ext cx="740606" cy="52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12" descr="Image result for personal finance icon">
            <a:extLst>
              <a:ext uri="{FF2B5EF4-FFF2-40B4-BE49-F238E27FC236}">
                <a16:creationId xmlns:a16="http://schemas.microsoft.com/office/drawing/2014/main" id="{7B2FF822-6CEF-4A20-9353-A8379F052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407" y="3601168"/>
            <a:ext cx="541997" cy="53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" name="Picture 18" descr="Image result for rights and responsibilities icon">
            <a:extLst>
              <a:ext uri="{FF2B5EF4-FFF2-40B4-BE49-F238E27FC236}">
                <a16:creationId xmlns:a16="http://schemas.microsoft.com/office/drawing/2014/main" id="{38ECB88A-E800-4D7E-8B18-B3D042B6E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479" y="1790456"/>
            <a:ext cx="417592" cy="41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" name="Picture 263">
            <a:extLst>
              <a:ext uri="{FF2B5EF4-FFF2-40B4-BE49-F238E27FC236}">
                <a16:creationId xmlns:a16="http://schemas.microsoft.com/office/drawing/2014/main" id="{5C564501-9174-4820-A0E9-2ABCF6783F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42908" y="1868611"/>
            <a:ext cx="691258" cy="523550"/>
          </a:xfrm>
          <a:prstGeom prst="rect">
            <a:avLst/>
          </a:prstGeom>
        </p:spPr>
      </p:pic>
      <p:pic>
        <p:nvPicPr>
          <p:cNvPr id="1026" name="Picture 2" descr="https://static.thenounproject.com/png/2714719-200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208" y="11975799"/>
            <a:ext cx="548696" cy="54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.thenounproject.com/png/51319-200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410" y="9812097"/>
            <a:ext cx="621186" cy="62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F52F3944-0922-4F15-B0A1-11D75C7B730D}"/>
              </a:ext>
            </a:extLst>
          </p:cNvPr>
          <p:cNvCxnSpPr>
            <a:cxnSpLocks/>
          </p:cNvCxnSpPr>
          <p:nvPr/>
        </p:nvCxnSpPr>
        <p:spPr>
          <a:xfrm flipH="1">
            <a:off x="6620739" y="10209822"/>
            <a:ext cx="11018" cy="50834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59F6C6CB-BE11-4A25-9EE4-EA033B908319}"/>
              </a:ext>
            </a:extLst>
          </p:cNvPr>
          <p:cNvCxnSpPr>
            <a:cxnSpLocks/>
          </p:cNvCxnSpPr>
          <p:nvPr/>
        </p:nvCxnSpPr>
        <p:spPr>
          <a:xfrm>
            <a:off x="2540125" y="10247074"/>
            <a:ext cx="0" cy="27137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2FFCD979-CF14-4BCE-9454-32420D663069}"/>
              </a:ext>
            </a:extLst>
          </p:cNvPr>
          <p:cNvSpPr txBox="1"/>
          <p:nvPr/>
        </p:nvSpPr>
        <p:spPr>
          <a:xfrm>
            <a:off x="2191888" y="9963465"/>
            <a:ext cx="795761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US" sz="799" dirty="0">
                <a:solidFill>
                  <a:prstClr val="black"/>
                </a:solidFill>
                <a:latin typeface="Calibri" panose="020F0502020204030204"/>
              </a:rPr>
              <a:t>Jobs related to subject areas</a:t>
            </a:r>
          </a:p>
        </p:txBody>
      </p:sp>
      <p:pic>
        <p:nvPicPr>
          <p:cNvPr id="1030" name="Picture 6" descr="https://static.thenounproject.com/png/995485-200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27" y="11558069"/>
            <a:ext cx="583897" cy="58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tatic.thenounproject.com/png/2040784-200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642" y="8059107"/>
            <a:ext cx="418591" cy="41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tatic.thenounproject.com/png/185171-200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97" y="9703643"/>
            <a:ext cx="400917" cy="40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tatic.thenounproject.com/png/1005527-200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207" y="6500183"/>
            <a:ext cx="555020" cy="55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E3E31FE1-7107-4FDC-A770-3D8C3A7F6150}"/>
              </a:ext>
            </a:extLst>
          </p:cNvPr>
          <p:cNvCxnSpPr>
            <a:cxnSpLocks/>
          </p:cNvCxnSpPr>
          <p:nvPr/>
        </p:nvCxnSpPr>
        <p:spPr>
          <a:xfrm>
            <a:off x="7677647" y="6869599"/>
            <a:ext cx="0" cy="37110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17683866-2B85-428D-9124-6AAFC12A3647}"/>
              </a:ext>
            </a:extLst>
          </p:cNvPr>
          <p:cNvCxnSpPr>
            <a:cxnSpLocks/>
          </p:cNvCxnSpPr>
          <p:nvPr/>
        </p:nvCxnSpPr>
        <p:spPr>
          <a:xfrm flipV="1">
            <a:off x="3641728" y="5931885"/>
            <a:ext cx="0" cy="37428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C274CBA4-E9D3-4A4C-AB8C-7C547C0198A4}"/>
              </a:ext>
            </a:extLst>
          </p:cNvPr>
          <p:cNvCxnSpPr>
            <a:cxnSpLocks/>
          </p:cNvCxnSpPr>
          <p:nvPr/>
        </p:nvCxnSpPr>
        <p:spPr>
          <a:xfrm flipV="1">
            <a:off x="6231011" y="7597121"/>
            <a:ext cx="3763" cy="27284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09CF5F43-5A1C-4E5D-964C-623BE887A4D8}"/>
              </a:ext>
            </a:extLst>
          </p:cNvPr>
          <p:cNvCxnSpPr>
            <a:cxnSpLocks/>
          </p:cNvCxnSpPr>
          <p:nvPr/>
        </p:nvCxnSpPr>
        <p:spPr>
          <a:xfrm>
            <a:off x="1361720" y="5343434"/>
            <a:ext cx="85818" cy="457498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440E87B6-10DC-4F74-A938-00EF285998F1}"/>
              </a:ext>
            </a:extLst>
          </p:cNvPr>
          <p:cNvCxnSpPr>
            <a:cxnSpLocks/>
          </p:cNvCxnSpPr>
          <p:nvPr/>
        </p:nvCxnSpPr>
        <p:spPr>
          <a:xfrm>
            <a:off x="327185" y="2900426"/>
            <a:ext cx="380850" cy="163588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9037BCF7-1D3E-4723-97DB-99924B2353E4}"/>
              </a:ext>
            </a:extLst>
          </p:cNvPr>
          <p:cNvCxnSpPr>
            <a:cxnSpLocks/>
          </p:cNvCxnSpPr>
          <p:nvPr/>
        </p:nvCxnSpPr>
        <p:spPr>
          <a:xfrm>
            <a:off x="4209910" y="5251149"/>
            <a:ext cx="0" cy="482667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3D929B0A-A8D5-4C77-9AB6-D4A705E50601}"/>
              </a:ext>
            </a:extLst>
          </p:cNvPr>
          <p:cNvCxnSpPr>
            <a:cxnSpLocks/>
          </p:cNvCxnSpPr>
          <p:nvPr/>
        </p:nvCxnSpPr>
        <p:spPr>
          <a:xfrm flipH="1">
            <a:off x="8726910" y="6898128"/>
            <a:ext cx="185294" cy="13652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FFFCC3AD-31F9-4226-8BE1-8065BE084B70}"/>
              </a:ext>
            </a:extLst>
          </p:cNvPr>
          <p:cNvCxnSpPr>
            <a:cxnSpLocks/>
          </p:cNvCxnSpPr>
          <p:nvPr/>
        </p:nvCxnSpPr>
        <p:spPr>
          <a:xfrm flipV="1">
            <a:off x="3121293" y="4425352"/>
            <a:ext cx="3763" cy="27284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4" name="TextBox 283">
            <a:extLst>
              <a:ext uri="{FF2B5EF4-FFF2-40B4-BE49-F238E27FC236}">
                <a16:creationId xmlns:a16="http://schemas.microsoft.com/office/drawing/2014/main" id="{4114FC2D-4CB1-4F06-9911-3192F92A01D2}"/>
              </a:ext>
            </a:extLst>
          </p:cNvPr>
          <p:cNvSpPr txBox="1"/>
          <p:nvPr/>
        </p:nvSpPr>
        <p:spPr>
          <a:xfrm>
            <a:off x="2675101" y="4723008"/>
            <a:ext cx="927524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1:1 Sessions Career interviews</a:t>
            </a:r>
          </a:p>
        </p:txBody>
      </p: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9FB0657A-B65D-49F3-BCCD-42C9C94DA980}"/>
              </a:ext>
            </a:extLst>
          </p:cNvPr>
          <p:cNvCxnSpPr>
            <a:cxnSpLocks/>
          </p:cNvCxnSpPr>
          <p:nvPr/>
        </p:nvCxnSpPr>
        <p:spPr>
          <a:xfrm>
            <a:off x="7448401" y="5480847"/>
            <a:ext cx="0" cy="37110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" name="Arrow: Bent 107">
            <a:extLst>
              <a:ext uri="{FF2B5EF4-FFF2-40B4-BE49-F238E27FC236}">
                <a16:creationId xmlns:a16="http://schemas.microsoft.com/office/drawing/2014/main" id="{286D8ED7-B61D-40BF-A9FE-F0901937B9ED}"/>
              </a:ext>
            </a:extLst>
          </p:cNvPr>
          <p:cNvSpPr/>
          <p:nvPr/>
        </p:nvSpPr>
        <p:spPr>
          <a:xfrm rot="16200000">
            <a:off x="6890288" y="1137610"/>
            <a:ext cx="781337" cy="1084460"/>
          </a:xfrm>
          <a:prstGeom prst="ben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GB"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D583ED04-55EC-4E48-98B7-85A52CDBDC04}"/>
              </a:ext>
            </a:extLst>
          </p:cNvPr>
          <p:cNvSpPr txBox="1"/>
          <p:nvPr/>
        </p:nvSpPr>
        <p:spPr>
          <a:xfrm>
            <a:off x="6320790" y="923473"/>
            <a:ext cx="1408093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Successfully move to training/employment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557514" y="984165"/>
            <a:ext cx="594664" cy="541144"/>
          </a:xfrm>
          <a:prstGeom prst="rect">
            <a:avLst/>
          </a:prstGeom>
        </p:spPr>
      </p:pic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E3E31FE1-7107-4FDC-A770-3D8C3A7F6150}"/>
              </a:ext>
            </a:extLst>
          </p:cNvPr>
          <p:cNvCxnSpPr>
            <a:cxnSpLocks/>
          </p:cNvCxnSpPr>
          <p:nvPr/>
        </p:nvCxnSpPr>
        <p:spPr>
          <a:xfrm>
            <a:off x="8361295" y="6595285"/>
            <a:ext cx="0" cy="37110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TextBox 232">
            <a:extLst>
              <a:ext uri="{FF2B5EF4-FFF2-40B4-BE49-F238E27FC236}">
                <a16:creationId xmlns:a16="http://schemas.microsoft.com/office/drawing/2014/main" id="{9B4AA88C-FDD5-42D7-86DB-407512F1FD4C}"/>
              </a:ext>
            </a:extLst>
          </p:cNvPr>
          <p:cNvSpPr txBox="1"/>
          <p:nvPr/>
        </p:nvSpPr>
        <p:spPr>
          <a:xfrm>
            <a:off x="2330842" y="11910098"/>
            <a:ext cx="2858938" cy="215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80160"/>
            <a:endParaRPr lang="en-GB" sz="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87BEBD29-7828-4FC0-A5E5-FB91A86ED1F6}"/>
              </a:ext>
            </a:extLst>
          </p:cNvPr>
          <p:cNvSpPr txBox="1"/>
          <p:nvPr/>
        </p:nvSpPr>
        <p:spPr>
          <a:xfrm>
            <a:off x="3677522" y="4920813"/>
            <a:ext cx="1016381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Employer Interactions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7A598EEC-CA0E-47F1-9C2C-A626C96A225F}"/>
              </a:ext>
            </a:extLst>
          </p:cNvPr>
          <p:cNvSpPr txBox="1"/>
          <p:nvPr/>
        </p:nvSpPr>
        <p:spPr>
          <a:xfrm>
            <a:off x="5645844" y="7858398"/>
            <a:ext cx="1016381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Employer Interactions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9E4A895E-BE9C-47AE-BC19-A28940C014C5}"/>
              </a:ext>
            </a:extLst>
          </p:cNvPr>
          <p:cNvSpPr txBox="1"/>
          <p:nvPr/>
        </p:nvSpPr>
        <p:spPr>
          <a:xfrm>
            <a:off x="7786115" y="8003322"/>
            <a:ext cx="1016381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Employer Interactions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EBBEB7F6-D738-42E6-AFD9-DE342B458147}"/>
              </a:ext>
            </a:extLst>
          </p:cNvPr>
          <p:cNvSpPr txBox="1"/>
          <p:nvPr/>
        </p:nvSpPr>
        <p:spPr>
          <a:xfrm>
            <a:off x="4085804" y="11242586"/>
            <a:ext cx="1016381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 smtClean="0">
                <a:solidFill>
                  <a:prstClr val="black"/>
                </a:solidFill>
                <a:latin typeface="Calibri" panose="020F0502020204030204"/>
              </a:rPr>
              <a:t>Introduction to careers education</a:t>
            </a:r>
            <a:endParaRPr lang="en-GB" sz="799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AE166D30-0DBE-448D-95D8-30F6E187C1E4}"/>
              </a:ext>
            </a:extLst>
          </p:cNvPr>
          <p:cNvCxnSpPr>
            <a:cxnSpLocks/>
            <a:stCxn id="242" idx="0"/>
          </p:cNvCxnSpPr>
          <p:nvPr/>
        </p:nvCxnSpPr>
        <p:spPr>
          <a:xfrm flipV="1">
            <a:off x="4593995" y="10894186"/>
            <a:ext cx="25810" cy="34840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TextBox 247">
            <a:extLst>
              <a:ext uri="{FF2B5EF4-FFF2-40B4-BE49-F238E27FC236}">
                <a16:creationId xmlns:a16="http://schemas.microsoft.com/office/drawing/2014/main" id="{8A7EA17D-582D-4C39-BC12-457E56E5E7E6}"/>
              </a:ext>
            </a:extLst>
          </p:cNvPr>
          <p:cNvSpPr txBox="1"/>
          <p:nvPr/>
        </p:nvSpPr>
        <p:spPr>
          <a:xfrm>
            <a:off x="1962002" y="8259637"/>
            <a:ext cx="1016381" cy="21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 smtClean="0">
                <a:solidFill>
                  <a:prstClr val="black"/>
                </a:solidFill>
                <a:latin typeface="Calibri" panose="020F0502020204030204"/>
              </a:rPr>
              <a:t>Jobs of the future</a:t>
            </a:r>
            <a:endParaRPr lang="en-GB" sz="799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864D4CD2-C95B-46F3-88F2-DEF22B1B5296}"/>
              </a:ext>
            </a:extLst>
          </p:cNvPr>
          <p:cNvCxnSpPr>
            <a:cxnSpLocks/>
          </p:cNvCxnSpPr>
          <p:nvPr/>
        </p:nvCxnSpPr>
        <p:spPr>
          <a:xfrm>
            <a:off x="2535396" y="8572988"/>
            <a:ext cx="0" cy="27137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TextBox 250">
            <a:extLst>
              <a:ext uri="{FF2B5EF4-FFF2-40B4-BE49-F238E27FC236}">
                <a16:creationId xmlns:a16="http://schemas.microsoft.com/office/drawing/2014/main" id="{3616E786-9396-4E49-8D94-004C456352E9}"/>
              </a:ext>
            </a:extLst>
          </p:cNvPr>
          <p:cNvSpPr txBox="1"/>
          <p:nvPr/>
        </p:nvSpPr>
        <p:spPr>
          <a:xfrm>
            <a:off x="1629365" y="4625001"/>
            <a:ext cx="1016381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Employer Interactions</a:t>
            </a:r>
          </a:p>
        </p:txBody>
      </p: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E08C9CD4-0F5F-43F6-8B7E-A463D2DCC8BF}"/>
              </a:ext>
            </a:extLst>
          </p:cNvPr>
          <p:cNvCxnSpPr>
            <a:cxnSpLocks/>
          </p:cNvCxnSpPr>
          <p:nvPr/>
        </p:nvCxnSpPr>
        <p:spPr>
          <a:xfrm>
            <a:off x="7796685" y="8449264"/>
            <a:ext cx="531220" cy="412018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id="{41B34E80-512F-40EB-AF8B-4E3CE9A4AE35}"/>
              </a:ext>
            </a:extLst>
          </p:cNvPr>
          <p:cNvCxnSpPr>
            <a:cxnSpLocks/>
          </p:cNvCxnSpPr>
          <p:nvPr/>
        </p:nvCxnSpPr>
        <p:spPr>
          <a:xfrm>
            <a:off x="5536800" y="7008547"/>
            <a:ext cx="0" cy="38842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" name="TextBox 295">
            <a:extLst>
              <a:ext uri="{FF2B5EF4-FFF2-40B4-BE49-F238E27FC236}">
                <a16:creationId xmlns:a16="http://schemas.microsoft.com/office/drawing/2014/main" id="{08ACC7FF-CF63-4A6C-8085-425EF559B5C9}"/>
              </a:ext>
            </a:extLst>
          </p:cNvPr>
          <p:cNvSpPr txBox="1"/>
          <p:nvPr/>
        </p:nvSpPr>
        <p:spPr>
          <a:xfrm>
            <a:off x="1910922" y="6330716"/>
            <a:ext cx="927524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1:1 Sessions Career interviews</a:t>
            </a:r>
          </a:p>
        </p:txBody>
      </p:sp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id="{66D879A1-554F-409F-BC77-5223B69028F8}"/>
              </a:ext>
            </a:extLst>
          </p:cNvPr>
          <p:cNvCxnSpPr>
            <a:cxnSpLocks/>
          </p:cNvCxnSpPr>
          <p:nvPr/>
        </p:nvCxnSpPr>
        <p:spPr>
          <a:xfrm flipV="1">
            <a:off x="2300418" y="5919398"/>
            <a:ext cx="0" cy="48892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TextBox 299">
            <a:extLst>
              <a:ext uri="{FF2B5EF4-FFF2-40B4-BE49-F238E27FC236}">
                <a16:creationId xmlns:a16="http://schemas.microsoft.com/office/drawing/2014/main" id="{7D9236AE-3250-4F14-8954-43DBE3C6C816}"/>
              </a:ext>
            </a:extLst>
          </p:cNvPr>
          <p:cNvSpPr txBox="1"/>
          <p:nvPr/>
        </p:nvSpPr>
        <p:spPr>
          <a:xfrm>
            <a:off x="6373561" y="9856696"/>
            <a:ext cx="1334264" cy="355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Jobs and </a:t>
            </a:r>
            <a:r>
              <a:rPr lang="en-GB" sz="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careers is an important topic in Life Skills</a:t>
            </a:r>
            <a:endParaRPr lang="en-GB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411BD334-8AA4-4FEB-8DB7-D4B8A17CBD83}"/>
              </a:ext>
            </a:extLst>
          </p:cNvPr>
          <p:cNvSpPr txBox="1"/>
          <p:nvPr/>
        </p:nvSpPr>
        <p:spPr>
          <a:xfrm>
            <a:off x="1485303" y="9391698"/>
            <a:ext cx="834905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Prejudice and discrimination</a:t>
            </a: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3D239C89-DC4D-4973-8DC0-773210FDCE25}"/>
              </a:ext>
            </a:extLst>
          </p:cNvPr>
          <p:cNvSpPr txBox="1"/>
          <p:nvPr/>
        </p:nvSpPr>
        <p:spPr>
          <a:xfrm>
            <a:off x="2603323" y="9392336"/>
            <a:ext cx="1103658" cy="21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Inequality</a:t>
            </a:r>
          </a:p>
        </p:txBody>
      </p: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7CF42583-5153-4F2E-A5C0-AF9C4BDDA894}"/>
              </a:ext>
            </a:extLst>
          </p:cNvPr>
          <p:cNvCxnSpPr>
            <a:cxnSpLocks/>
          </p:cNvCxnSpPr>
          <p:nvPr/>
        </p:nvCxnSpPr>
        <p:spPr>
          <a:xfrm flipH="1" flipV="1">
            <a:off x="3121146" y="9222419"/>
            <a:ext cx="8616" cy="19029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TextBox 303">
            <a:extLst>
              <a:ext uri="{FF2B5EF4-FFF2-40B4-BE49-F238E27FC236}">
                <a16:creationId xmlns:a16="http://schemas.microsoft.com/office/drawing/2014/main" id="{57528172-801D-435D-8907-D9D1BA3B74B8}"/>
              </a:ext>
            </a:extLst>
          </p:cNvPr>
          <p:cNvSpPr txBox="1"/>
          <p:nvPr/>
        </p:nvSpPr>
        <p:spPr>
          <a:xfrm>
            <a:off x="2170457" y="9365484"/>
            <a:ext cx="834905" cy="461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How can I make a difference</a:t>
            </a:r>
          </a:p>
        </p:txBody>
      </p: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C5F0DBAB-D3EB-4FD1-9109-092AD84F9E5D}"/>
              </a:ext>
            </a:extLst>
          </p:cNvPr>
          <p:cNvCxnSpPr>
            <a:cxnSpLocks/>
          </p:cNvCxnSpPr>
          <p:nvPr/>
        </p:nvCxnSpPr>
        <p:spPr>
          <a:xfrm flipH="1" flipV="1">
            <a:off x="2587909" y="9181997"/>
            <a:ext cx="5132" cy="265007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TextBox 305">
            <a:extLst>
              <a:ext uri="{FF2B5EF4-FFF2-40B4-BE49-F238E27FC236}">
                <a16:creationId xmlns:a16="http://schemas.microsoft.com/office/drawing/2014/main" id="{A45F8BBB-F34B-49E0-88F4-26B4724B4D10}"/>
              </a:ext>
            </a:extLst>
          </p:cNvPr>
          <p:cNvSpPr txBox="1"/>
          <p:nvPr/>
        </p:nvSpPr>
        <p:spPr>
          <a:xfrm>
            <a:off x="3653089" y="8321298"/>
            <a:ext cx="10687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80160"/>
            <a:r>
              <a:rPr lang="en-GB" sz="800" dirty="0">
                <a:solidFill>
                  <a:prstClr val="black"/>
                </a:solidFill>
                <a:latin typeface="Calibri" panose="020F0502020204030204"/>
              </a:rPr>
              <a:t>Money and </a:t>
            </a:r>
            <a:r>
              <a:rPr lang="en-GB" sz="800" dirty="0" smtClean="0">
                <a:solidFill>
                  <a:prstClr val="black"/>
                </a:solidFill>
                <a:latin typeface="Calibri" panose="020F0502020204030204"/>
              </a:rPr>
              <a:t>budgeting</a:t>
            </a:r>
            <a:endParaRPr lang="en-GB" sz="8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D170979D-C83B-45BD-9171-757B0E44349D}"/>
              </a:ext>
            </a:extLst>
          </p:cNvPr>
          <p:cNvCxnSpPr>
            <a:cxnSpLocks/>
          </p:cNvCxnSpPr>
          <p:nvPr/>
        </p:nvCxnSpPr>
        <p:spPr>
          <a:xfrm>
            <a:off x="4085804" y="8645223"/>
            <a:ext cx="0" cy="27137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TextBox 307">
            <a:extLst>
              <a:ext uri="{FF2B5EF4-FFF2-40B4-BE49-F238E27FC236}">
                <a16:creationId xmlns:a16="http://schemas.microsoft.com/office/drawing/2014/main" id="{79FC970C-D5DE-4C22-BA2C-AC7611A7F5C8}"/>
              </a:ext>
            </a:extLst>
          </p:cNvPr>
          <p:cNvSpPr txBox="1"/>
          <p:nvPr/>
        </p:nvSpPr>
        <p:spPr>
          <a:xfrm>
            <a:off x="3268860" y="9582118"/>
            <a:ext cx="902374" cy="21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Managing stress</a:t>
            </a:r>
          </a:p>
        </p:txBody>
      </p: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00676233-E8F1-4213-BC4D-E59F8454A335}"/>
              </a:ext>
            </a:extLst>
          </p:cNvPr>
          <p:cNvCxnSpPr>
            <a:cxnSpLocks/>
          </p:cNvCxnSpPr>
          <p:nvPr/>
        </p:nvCxnSpPr>
        <p:spPr>
          <a:xfrm flipV="1">
            <a:off x="3622753" y="9238082"/>
            <a:ext cx="3763" cy="27284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" name="TextBox 309">
            <a:extLst>
              <a:ext uri="{FF2B5EF4-FFF2-40B4-BE49-F238E27FC236}">
                <a16:creationId xmlns:a16="http://schemas.microsoft.com/office/drawing/2014/main" id="{D1D930BA-6EDA-4959-8717-F3F15D4A7A1C}"/>
              </a:ext>
            </a:extLst>
          </p:cNvPr>
          <p:cNvSpPr txBox="1"/>
          <p:nvPr/>
        </p:nvSpPr>
        <p:spPr>
          <a:xfrm>
            <a:off x="2500766" y="11964601"/>
            <a:ext cx="11219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B0C0C"/>
                </a:solidFill>
                <a:effectLst/>
              </a:rPr>
              <a:t>Stereotypes</a:t>
            </a:r>
          </a:p>
          <a:p>
            <a:r>
              <a:rPr lang="en-US" sz="800" b="0" i="0" dirty="0">
                <a:solidFill>
                  <a:srgbClr val="0B0C0C"/>
                </a:solidFill>
                <a:effectLst/>
              </a:rPr>
              <a:t>celebrating difference</a:t>
            </a:r>
            <a:endParaRPr lang="en-GB" sz="800" dirty="0"/>
          </a:p>
        </p:txBody>
      </p: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47DA064E-E991-4FB5-B16C-412F293B874C}"/>
              </a:ext>
            </a:extLst>
          </p:cNvPr>
          <p:cNvCxnSpPr>
            <a:cxnSpLocks/>
          </p:cNvCxnSpPr>
          <p:nvPr/>
        </p:nvCxnSpPr>
        <p:spPr>
          <a:xfrm flipH="1" flipV="1">
            <a:off x="2530265" y="10886865"/>
            <a:ext cx="208461" cy="108893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TextBox 311">
            <a:extLst>
              <a:ext uri="{FF2B5EF4-FFF2-40B4-BE49-F238E27FC236}">
                <a16:creationId xmlns:a16="http://schemas.microsoft.com/office/drawing/2014/main" id="{D7C55204-34EA-4C43-BF44-BB9240FBC7B1}"/>
              </a:ext>
            </a:extLst>
          </p:cNvPr>
          <p:cNvSpPr txBox="1"/>
          <p:nvPr/>
        </p:nvSpPr>
        <p:spPr>
          <a:xfrm>
            <a:off x="4283304" y="9421998"/>
            <a:ext cx="11219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 smtClean="0">
                <a:solidFill>
                  <a:srgbClr val="0B0C0C"/>
                </a:solidFill>
                <a:effectLst/>
              </a:rPr>
              <a:t>Digital Footprint</a:t>
            </a:r>
          </a:p>
          <a:p>
            <a:r>
              <a:rPr lang="en-US" sz="800" dirty="0" smtClean="0">
                <a:solidFill>
                  <a:srgbClr val="0B0C0C"/>
                </a:solidFill>
              </a:rPr>
              <a:t>Social Media</a:t>
            </a:r>
            <a:endParaRPr lang="en-GB" sz="800" dirty="0"/>
          </a:p>
        </p:txBody>
      </p: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C3C6CF7F-D4A7-4857-AED1-827C85F3EDC7}"/>
              </a:ext>
            </a:extLst>
          </p:cNvPr>
          <p:cNvCxnSpPr>
            <a:cxnSpLocks/>
          </p:cNvCxnSpPr>
          <p:nvPr/>
        </p:nvCxnSpPr>
        <p:spPr>
          <a:xfrm flipV="1">
            <a:off x="4553610" y="9145605"/>
            <a:ext cx="0" cy="255307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4" name="TextBox 313">
            <a:extLst>
              <a:ext uri="{FF2B5EF4-FFF2-40B4-BE49-F238E27FC236}">
                <a16:creationId xmlns:a16="http://schemas.microsoft.com/office/drawing/2014/main" id="{EE48A228-EEBC-4B71-B1EF-19BA2C0C6E8D}"/>
              </a:ext>
            </a:extLst>
          </p:cNvPr>
          <p:cNvSpPr txBox="1"/>
          <p:nvPr/>
        </p:nvSpPr>
        <p:spPr>
          <a:xfrm>
            <a:off x="7241674" y="9400912"/>
            <a:ext cx="1218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B0C0C"/>
                </a:solidFill>
                <a:effectLst/>
              </a:rPr>
              <a:t>Stereotypes</a:t>
            </a:r>
          </a:p>
          <a:p>
            <a:r>
              <a:rPr lang="en-US" sz="800" b="0" i="0" dirty="0">
                <a:solidFill>
                  <a:srgbClr val="0B0C0C"/>
                </a:solidFill>
                <a:effectLst/>
              </a:rPr>
              <a:t>Change in me and relationships</a:t>
            </a:r>
            <a:endParaRPr lang="en-GB" sz="800" dirty="0"/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B638EB0A-F1B1-4505-ACF5-55553D45360F}"/>
              </a:ext>
            </a:extLst>
          </p:cNvPr>
          <p:cNvSpPr txBox="1"/>
          <p:nvPr/>
        </p:nvSpPr>
        <p:spPr>
          <a:xfrm>
            <a:off x="3046620" y="6786255"/>
            <a:ext cx="1218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B0C0C"/>
                </a:solidFill>
                <a:effectLst/>
              </a:rPr>
              <a:t>Stereotypes</a:t>
            </a:r>
          </a:p>
          <a:p>
            <a:r>
              <a:rPr lang="en-US" sz="800" b="0" i="0" dirty="0">
                <a:solidFill>
                  <a:srgbClr val="0B0C0C"/>
                </a:solidFill>
                <a:effectLst/>
              </a:rPr>
              <a:t>and relationships</a:t>
            </a:r>
            <a:endParaRPr lang="en-GB" sz="800" dirty="0"/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4F494DF4-F90F-45DA-8959-CE2F0E125017}"/>
              </a:ext>
            </a:extLst>
          </p:cNvPr>
          <p:cNvSpPr txBox="1"/>
          <p:nvPr/>
        </p:nvSpPr>
        <p:spPr>
          <a:xfrm>
            <a:off x="7123172" y="5185214"/>
            <a:ext cx="1218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B0C0C"/>
                </a:solidFill>
                <a:effectLst/>
              </a:rPr>
              <a:t>Stereotypes</a:t>
            </a:r>
          </a:p>
          <a:p>
            <a:r>
              <a:rPr lang="en-US" sz="800" b="0" i="0" dirty="0">
                <a:solidFill>
                  <a:srgbClr val="0B0C0C"/>
                </a:solidFill>
                <a:effectLst/>
              </a:rPr>
              <a:t>and relationships</a:t>
            </a:r>
            <a:endParaRPr lang="en-GB" sz="800" dirty="0"/>
          </a:p>
        </p:txBody>
      </p: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0E76A631-F3F3-4E1B-B34E-7FD6F06A97D8}"/>
              </a:ext>
            </a:extLst>
          </p:cNvPr>
          <p:cNvCxnSpPr>
            <a:cxnSpLocks/>
          </p:cNvCxnSpPr>
          <p:nvPr/>
        </p:nvCxnSpPr>
        <p:spPr>
          <a:xfrm flipH="1" flipV="1">
            <a:off x="7378710" y="9158316"/>
            <a:ext cx="38788" cy="26136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TextBox 318">
            <a:extLst>
              <a:ext uri="{FF2B5EF4-FFF2-40B4-BE49-F238E27FC236}">
                <a16:creationId xmlns:a16="http://schemas.microsoft.com/office/drawing/2014/main" id="{E693911E-9C7E-4BAF-B75C-E2051BC735DE}"/>
              </a:ext>
            </a:extLst>
          </p:cNvPr>
          <p:cNvSpPr txBox="1"/>
          <p:nvPr/>
        </p:nvSpPr>
        <p:spPr>
          <a:xfrm>
            <a:off x="8023652" y="8338631"/>
            <a:ext cx="7817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80160"/>
            <a:r>
              <a:rPr lang="en-GB" sz="800" dirty="0">
                <a:solidFill>
                  <a:prstClr val="black"/>
                </a:solidFill>
                <a:latin typeface="Calibri" panose="020F0502020204030204"/>
              </a:rPr>
              <a:t>Equality</a:t>
            </a: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D972500D-85E2-4CC9-92F3-42ECBBECD646}"/>
              </a:ext>
            </a:extLst>
          </p:cNvPr>
          <p:cNvSpPr txBox="1"/>
          <p:nvPr/>
        </p:nvSpPr>
        <p:spPr>
          <a:xfrm>
            <a:off x="6249838" y="7975290"/>
            <a:ext cx="204895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80160"/>
            <a:r>
              <a:rPr lang="en-GB" sz="800" dirty="0">
                <a:solidFill>
                  <a:prstClr val="black"/>
                </a:solidFill>
                <a:latin typeface="Calibri" panose="020F0502020204030204"/>
              </a:rPr>
              <a:t>Understanding difference</a:t>
            </a:r>
          </a:p>
        </p:txBody>
      </p: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C29D6A0C-A9E7-481F-9CE4-97388C56A678}"/>
              </a:ext>
            </a:extLst>
          </p:cNvPr>
          <p:cNvCxnSpPr>
            <a:cxnSpLocks/>
          </p:cNvCxnSpPr>
          <p:nvPr/>
        </p:nvCxnSpPr>
        <p:spPr>
          <a:xfrm>
            <a:off x="7755814" y="8197834"/>
            <a:ext cx="916483" cy="598877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4" name="TextBox 323">
            <a:extLst>
              <a:ext uri="{FF2B5EF4-FFF2-40B4-BE49-F238E27FC236}">
                <a16:creationId xmlns:a16="http://schemas.microsoft.com/office/drawing/2014/main" id="{4F84F841-6BE3-40FC-81BF-F60E5433BE06}"/>
              </a:ext>
            </a:extLst>
          </p:cNvPr>
          <p:cNvSpPr txBox="1"/>
          <p:nvPr/>
        </p:nvSpPr>
        <p:spPr>
          <a:xfrm>
            <a:off x="8373400" y="9696349"/>
            <a:ext cx="10094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80160"/>
            <a:r>
              <a:rPr lang="en-GB" sz="800" dirty="0">
                <a:solidFill>
                  <a:prstClr val="black"/>
                </a:solidFill>
                <a:latin typeface="Calibri" panose="020F0502020204030204"/>
              </a:rPr>
              <a:t>The power of positive language</a:t>
            </a:r>
          </a:p>
        </p:txBody>
      </p: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C39F5D5F-607A-408B-B0F4-F192F5F9EC69}"/>
              </a:ext>
            </a:extLst>
          </p:cNvPr>
          <p:cNvCxnSpPr>
            <a:cxnSpLocks/>
          </p:cNvCxnSpPr>
          <p:nvPr/>
        </p:nvCxnSpPr>
        <p:spPr>
          <a:xfrm flipH="1" flipV="1">
            <a:off x="8695290" y="9225707"/>
            <a:ext cx="478270" cy="54899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" name="TextBox 326">
            <a:extLst>
              <a:ext uri="{FF2B5EF4-FFF2-40B4-BE49-F238E27FC236}">
                <a16:creationId xmlns:a16="http://schemas.microsoft.com/office/drawing/2014/main" id="{81405DC4-6DAC-451D-A360-43388F93D5CE}"/>
              </a:ext>
            </a:extLst>
          </p:cNvPr>
          <p:cNvSpPr txBox="1"/>
          <p:nvPr/>
        </p:nvSpPr>
        <p:spPr>
          <a:xfrm>
            <a:off x="8020247" y="9361858"/>
            <a:ext cx="781401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My personal strengths</a:t>
            </a:r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29B7C793-39B6-46F3-908E-272F5F494161}"/>
              </a:ext>
            </a:extLst>
          </p:cNvPr>
          <p:cNvSpPr txBox="1"/>
          <p:nvPr/>
        </p:nvSpPr>
        <p:spPr>
          <a:xfrm>
            <a:off x="8941357" y="7916327"/>
            <a:ext cx="781401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The power of planning</a:t>
            </a: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BE57EF4E-7DB8-4900-841C-FEA0F14F64F2}"/>
              </a:ext>
            </a:extLst>
          </p:cNvPr>
          <p:cNvSpPr txBox="1"/>
          <p:nvPr/>
        </p:nvSpPr>
        <p:spPr>
          <a:xfrm>
            <a:off x="8920822" y="7311426"/>
            <a:ext cx="781401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My dreams for life</a:t>
            </a:r>
          </a:p>
        </p:txBody>
      </p: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C9264B80-BE91-4F3F-A2D6-7117F7C0C7F8}"/>
              </a:ext>
            </a:extLst>
          </p:cNvPr>
          <p:cNvCxnSpPr>
            <a:cxnSpLocks/>
          </p:cNvCxnSpPr>
          <p:nvPr/>
        </p:nvCxnSpPr>
        <p:spPr>
          <a:xfrm flipH="1">
            <a:off x="9059722" y="8259093"/>
            <a:ext cx="273302" cy="6941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29F4CCB4-7233-41F8-B825-BE0568595030}"/>
              </a:ext>
            </a:extLst>
          </p:cNvPr>
          <p:cNvCxnSpPr>
            <a:cxnSpLocks/>
          </p:cNvCxnSpPr>
          <p:nvPr/>
        </p:nvCxnSpPr>
        <p:spPr>
          <a:xfrm flipH="1">
            <a:off x="8916772" y="7220881"/>
            <a:ext cx="208408" cy="47984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2" name="TextBox 331">
            <a:extLst>
              <a:ext uri="{FF2B5EF4-FFF2-40B4-BE49-F238E27FC236}">
                <a16:creationId xmlns:a16="http://schemas.microsoft.com/office/drawing/2014/main" id="{EB8223D4-A998-4AF3-AE55-30E879EE009D}"/>
              </a:ext>
            </a:extLst>
          </p:cNvPr>
          <p:cNvSpPr txBox="1"/>
          <p:nvPr/>
        </p:nvSpPr>
        <p:spPr>
          <a:xfrm>
            <a:off x="8920040" y="6962305"/>
            <a:ext cx="781401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The power in relationships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55973301-DE6E-45C6-8446-FFD4BDCCAE71}"/>
              </a:ext>
            </a:extLst>
          </p:cNvPr>
          <p:cNvSpPr txBox="1"/>
          <p:nvPr/>
        </p:nvSpPr>
        <p:spPr>
          <a:xfrm>
            <a:off x="8912204" y="8347886"/>
            <a:ext cx="781401" cy="21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Resilience</a:t>
            </a: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D6DECC90-0203-49AA-B6D1-EB8EFD2D3166}"/>
              </a:ext>
            </a:extLst>
          </p:cNvPr>
          <p:cNvSpPr txBox="1"/>
          <p:nvPr/>
        </p:nvSpPr>
        <p:spPr>
          <a:xfrm>
            <a:off x="4752938" y="6812441"/>
            <a:ext cx="1512433" cy="21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Work life balance</a:t>
            </a:r>
          </a:p>
        </p:txBody>
      </p:sp>
      <p:cxnSp>
        <p:nvCxnSpPr>
          <p:cNvPr id="336" name="Straight Connector 335">
            <a:extLst>
              <a:ext uri="{FF2B5EF4-FFF2-40B4-BE49-F238E27FC236}">
                <a16:creationId xmlns:a16="http://schemas.microsoft.com/office/drawing/2014/main" id="{E64D1037-E1FD-4542-8885-D32ACBC74E2F}"/>
              </a:ext>
            </a:extLst>
          </p:cNvPr>
          <p:cNvCxnSpPr>
            <a:cxnSpLocks/>
          </p:cNvCxnSpPr>
          <p:nvPr/>
        </p:nvCxnSpPr>
        <p:spPr>
          <a:xfrm>
            <a:off x="6608543" y="7070803"/>
            <a:ext cx="17875" cy="19747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>
            <a:extLst>
              <a:ext uri="{FF2B5EF4-FFF2-40B4-BE49-F238E27FC236}">
                <a16:creationId xmlns:a16="http://schemas.microsoft.com/office/drawing/2014/main" id="{30DB0E04-1794-421C-9159-D8F4127CA108}"/>
              </a:ext>
            </a:extLst>
          </p:cNvPr>
          <p:cNvCxnSpPr>
            <a:cxnSpLocks/>
          </p:cNvCxnSpPr>
          <p:nvPr/>
        </p:nvCxnSpPr>
        <p:spPr>
          <a:xfrm>
            <a:off x="4718420" y="7044199"/>
            <a:ext cx="0" cy="267227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" name="TextBox 337">
            <a:extLst>
              <a:ext uri="{FF2B5EF4-FFF2-40B4-BE49-F238E27FC236}">
                <a16:creationId xmlns:a16="http://schemas.microsoft.com/office/drawing/2014/main" id="{2901CE26-1413-4E6F-AB2A-CCB364E4E0BC}"/>
              </a:ext>
            </a:extLst>
          </p:cNvPr>
          <p:cNvSpPr txBox="1"/>
          <p:nvPr/>
        </p:nvSpPr>
        <p:spPr>
          <a:xfrm>
            <a:off x="3843699" y="6413482"/>
            <a:ext cx="593923" cy="584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Equality in the work place</a:t>
            </a:r>
          </a:p>
        </p:txBody>
      </p: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11E085A2-DDE4-4CCF-89DA-65D1144452A1}"/>
              </a:ext>
            </a:extLst>
          </p:cNvPr>
          <p:cNvCxnSpPr>
            <a:cxnSpLocks/>
          </p:cNvCxnSpPr>
          <p:nvPr/>
        </p:nvCxnSpPr>
        <p:spPr>
          <a:xfrm>
            <a:off x="4085804" y="6965681"/>
            <a:ext cx="0" cy="267227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3" name="TextBox 342">
            <a:extLst>
              <a:ext uri="{FF2B5EF4-FFF2-40B4-BE49-F238E27FC236}">
                <a16:creationId xmlns:a16="http://schemas.microsoft.com/office/drawing/2014/main" id="{22AD9540-2D4F-4D1B-A0D6-04B8E12BFEC7}"/>
              </a:ext>
            </a:extLst>
          </p:cNvPr>
          <p:cNvSpPr txBox="1"/>
          <p:nvPr/>
        </p:nvSpPr>
        <p:spPr>
          <a:xfrm>
            <a:off x="2564056" y="6618630"/>
            <a:ext cx="1647825" cy="21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Updating or creating CVs</a:t>
            </a:r>
          </a:p>
        </p:txBody>
      </p:sp>
      <p:cxnSp>
        <p:nvCxnSpPr>
          <p:cNvPr id="344" name="Straight Connector 343">
            <a:extLst>
              <a:ext uri="{FF2B5EF4-FFF2-40B4-BE49-F238E27FC236}">
                <a16:creationId xmlns:a16="http://schemas.microsoft.com/office/drawing/2014/main" id="{0F348AD8-5B32-421B-877F-ECE38E9C5B7A}"/>
              </a:ext>
            </a:extLst>
          </p:cNvPr>
          <p:cNvCxnSpPr>
            <a:cxnSpLocks/>
          </p:cNvCxnSpPr>
          <p:nvPr/>
        </p:nvCxnSpPr>
        <p:spPr>
          <a:xfrm>
            <a:off x="3046360" y="6796153"/>
            <a:ext cx="260" cy="58642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>
            <a:extLst>
              <a:ext uri="{FF2B5EF4-FFF2-40B4-BE49-F238E27FC236}">
                <a16:creationId xmlns:a16="http://schemas.microsoft.com/office/drawing/2014/main" id="{8AA3342E-EE2F-4986-BA55-776AF9073963}"/>
              </a:ext>
            </a:extLst>
          </p:cNvPr>
          <p:cNvCxnSpPr>
            <a:cxnSpLocks/>
          </p:cNvCxnSpPr>
          <p:nvPr/>
        </p:nvCxnSpPr>
        <p:spPr>
          <a:xfrm flipH="1">
            <a:off x="2425703" y="7220117"/>
            <a:ext cx="5114" cy="39261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7" name="TextBox 346">
            <a:extLst>
              <a:ext uri="{FF2B5EF4-FFF2-40B4-BE49-F238E27FC236}">
                <a16:creationId xmlns:a16="http://schemas.microsoft.com/office/drawing/2014/main" id="{2FA84763-8E17-421E-A2FE-C5E6AD9CBC2D}"/>
              </a:ext>
            </a:extLst>
          </p:cNvPr>
          <p:cNvSpPr txBox="1"/>
          <p:nvPr/>
        </p:nvSpPr>
        <p:spPr>
          <a:xfrm>
            <a:off x="3191623" y="6249926"/>
            <a:ext cx="494257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80160"/>
            <a:r>
              <a:rPr lang="en-GB" sz="800" dirty="0">
                <a:solidFill>
                  <a:prstClr val="black"/>
                </a:solidFill>
                <a:latin typeface="Calibri" panose="020F0502020204030204"/>
              </a:rPr>
              <a:t>Careers college</a:t>
            </a:r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4F7F8C11-A5C6-4AA1-B4ED-604AC28C5E0F}"/>
              </a:ext>
            </a:extLst>
          </p:cNvPr>
          <p:cNvSpPr txBox="1"/>
          <p:nvPr/>
        </p:nvSpPr>
        <p:spPr>
          <a:xfrm>
            <a:off x="5828964" y="6116926"/>
            <a:ext cx="49425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80160"/>
            <a:r>
              <a:rPr lang="en-GB" sz="800" dirty="0">
                <a:solidFill>
                  <a:prstClr val="black"/>
                </a:solidFill>
                <a:latin typeface="Calibri" panose="020F0502020204030204"/>
              </a:rPr>
              <a:t>Kingston </a:t>
            </a:r>
            <a:r>
              <a:rPr lang="en-GB" sz="800" dirty="0" err="1">
                <a:solidFill>
                  <a:prstClr val="black"/>
                </a:solidFill>
                <a:latin typeface="Calibri" panose="020F0502020204030204"/>
              </a:rPr>
              <a:t>Mauward</a:t>
            </a:r>
            <a:r>
              <a:rPr lang="en-GB" sz="800" dirty="0">
                <a:solidFill>
                  <a:prstClr val="black"/>
                </a:solidFill>
                <a:latin typeface="Calibri" panose="020F0502020204030204"/>
              </a:rPr>
              <a:t> college</a:t>
            </a:r>
          </a:p>
          <a:p>
            <a:pPr algn="ctr" defTabSz="1280160"/>
            <a:r>
              <a:rPr lang="en-GB" sz="800" dirty="0">
                <a:solidFill>
                  <a:prstClr val="black"/>
                </a:solidFill>
                <a:latin typeface="Calibri" panose="020F0502020204030204"/>
              </a:rPr>
              <a:t>Presentation</a:t>
            </a:r>
          </a:p>
        </p:txBody>
      </p:sp>
      <p:sp>
        <p:nvSpPr>
          <p:cNvPr id="351" name="TextBox 350">
            <a:extLst>
              <a:ext uri="{FF2B5EF4-FFF2-40B4-BE49-F238E27FC236}">
                <a16:creationId xmlns:a16="http://schemas.microsoft.com/office/drawing/2014/main" id="{5C16EA53-78F2-43D8-9FF5-6135AE7DBD1C}"/>
              </a:ext>
            </a:extLst>
          </p:cNvPr>
          <p:cNvSpPr txBox="1"/>
          <p:nvPr/>
        </p:nvSpPr>
        <p:spPr>
          <a:xfrm>
            <a:off x="-20555" y="2313719"/>
            <a:ext cx="854161" cy="461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>
                <a:solidFill>
                  <a:prstClr val="black"/>
                </a:solidFill>
                <a:latin typeface="Calibri" panose="020F0502020204030204"/>
              </a:rPr>
              <a:t>Open evenings at post 16 providers</a:t>
            </a: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A62AC48E-E142-4EDB-8C1A-67CF8A0D1A1C}"/>
              </a:ext>
            </a:extLst>
          </p:cNvPr>
          <p:cNvSpPr txBox="1"/>
          <p:nvPr/>
        </p:nvSpPr>
        <p:spPr>
          <a:xfrm>
            <a:off x="7086060" y="8154417"/>
            <a:ext cx="8793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dirty="0" smtClean="0">
                <a:solidFill>
                  <a:srgbClr val="0B0C0C"/>
                </a:solidFill>
                <a:effectLst/>
              </a:rPr>
              <a:t>Green Careers Week</a:t>
            </a:r>
            <a:endParaRPr lang="en-GB" sz="800" dirty="0"/>
          </a:p>
        </p:txBody>
      </p: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6DACC7B8-9E08-4FEF-8B7B-2376106B555F}"/>
              </a:ext>
            </a:extLst>
          </p:cNvPr>
          <p:cNvCxnSpPr>
            <a:cxnSpLocks/>
          </p:cNvCxnSpPr>
          <p:nvPr/>
        </p:nvCxnSpPr>
        <p:spPr>
          <a:xfrm>
            <a:off x="7074147" y="8720507"/>
            <a:ext cx="0" cy="21619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2" name="Picture 251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77" y="221964"/>
            <a:ext cx="1352550" cy="83947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TextBox 252">
            <a:extLst>
              <a:ext uri="{FF2B5EF4-FFF2-40B4-BE49-F238E27FC236}">
                <a16:creationId xmlns:a16="http://schemas.microsoft.com/office/drawing/2014/main" id="{EBBEB7F6-D738-42E6-AFD9-DE342B458147}"/>
              </a:ext>
            </a:extLst>
          </p:cNvPr>
          <p:cNvSpPr txBox="1"/>
          <p:nvPr/>
        </p:nvSpPr>
        <p:spPr>
          <a:xfrm>
            <a:off x="2791589" y="11119692"/>
            <a:ext cx="1016381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 smtClean="0">
                <a:solidFill>
                  <a:prstClr val="black"/>
                </a:solidFill>
                <a:latin typeface="Calibri" panose="020F0502020204030204"/>
              </a:rPr>
              <a:t>Understanding my support network</a:t>
            </a:r>
            <a:endParaRPr lang="en-GB" sz="799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AE166D30-0DBE-448D-95D8-30F6E187C1E4}"/>
              </a:ext>
            </a:extLst>
          </p:cNvPr>
          <p:cNvCxnSpPr>
            <a:cxnSpLocks/>
          </p:cNvCxnSpPr>
          <p:nvPr/>
        </p:nvCxnSpPr>
        <p:spPr>
          <a:xfrm flipV="1">
            <a:off x="3254808" y="10774123"/>
            <a:ext cx="25810" cy="34840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TextBox 256">
            <a:extLst>
              <a:ext uri="{FF2B5EF4-FFF2-40B4-BE49-F238E27FC236}">
                <a16:creationId xmlns:a16="http://schemas.microsoft.com/office/drawing/2014/main" id="{EBBEB7F6-D738-42E6-AFD9-DE342B458147}"/>
              </a:ext>
            </a:extLst>
          </p:cNvPr>
          <p:cNvSpPr txBox="1"/>
          <p:nvPr/>
        </p:nvSpPr>
        <p:spPr>
          <a:xfrm>
            <a:off x="3593893" y="9936656"/>
            <a:ext cx="1016381" cy="21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 smtClean="0">
                <a:solidFill>
                  <a:prstClr val="black"/>
                </a:solidFill>
                <a:latin typeface="Calibri" panose="020F0502020204030204"/>
              </a:rPr>
              <a:t>RAILWEEK</a:t>
            </a:r>
            <a:endParaRPr lang="en-GB" sz="799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26334483-0708-46DD-9A95-F644C3A6B9D5}"/>
              </a:ext>
            </a:extLst>
          </p:cNvPr>
          <p:cNvCxnSpPr>
            <a:cxnSpLocks/>
          </p:cNvCxnSpPr>
          <p:nvPr/>
        </p:nvCxnSpPr>
        <p:spPr>
          <a:xfrm>
            <a:off x="4154878" y="10147339"/>
            <a:ext cx="0" cy="37110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TextBox 258">
            <a:extLst>
              <a:ext uri="{FF2B5EF4-FFF2-40B4-BE49-F238E27FC236}">
                <a16:creationId xmlns:a16="http://schemas.microsoft.com/office/drawing/2014/main" id="{EBBEB7F6-D738-42E6-AFD9-DE342B458147}"/>
              </a:ext>
            </a:extLst>
          </p:cNvPr>
          <p:cNvSpPr txBox="1"/>
          <p:nvPr/>
        </p:nvSpPr>
        <p:spPr>
          <a:xfrm>
            <a:off x="1048215" y="9508538"/>
            <a:ext cx="525555" cy="461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 smtClean="0">
                <a:solidFill>
                  <a:prstClr val="black"/>
                </a:solidFill>
                <a:latin typeface="Calibri" panose="020F0502020204030204"/>
              </a:rPr>
              <a:t>My Money Week</a:t>
            </a:r>
            <a:endParaRPr lang="en-GB" sz="799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DC85E536-ABEF-4F33-8289-C44AC119EDCD}"/>
              </a:ext>
            </a:extLst>
          </p:cNvPr>
          <p:cNvCxnSpPr>
            <a:cxnSpLocks/>
          </p:cNvCxnSpPr>
          <p:nvPr/>
        </p:nvCxnSpPr>
        <p:spPr>
          <a:xfrm flipH="1" flipV="1">
            <a:off x="820271" y="9559917"/>
            <a:ext cx="306828" cy="12281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TextBox 262">
            <a:extLst>
              <a:ext uri="{FF2B5EF4-FFF2-40B4-BE49-F238E27FC236}">
                <a16:creationId xmlns:a16="http://schemas.microsoft.com/office/drawing/2014/main" id="{EBBEB7F6-D738-42E6-AFD9-DE342B458147}"/>
              </a:ext>
            </a:extLst>
          </p:cNvPr>
          <p:cNvSpPr txBox="1"/>
          <p:nvPr/>
        </p:nvSpPr>
        <p:spPr>
          <a:xfrm>
            <a:off x="6475041" y="8497399"/>
            <a:ext cx="1016381" cy="21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 smtClean="0">
                <a:solidFill>
                  <a:prstClr val="black"/>
                </a:solidFill>
                <a:latin typeface="Calibri" panose="020F0502020204030204"/>
              </a:rPr>
              <a:t>RAILWEEK</a:t>
            </a:r>
            <a:endParaRPr lang="en-GB" sz="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EB8223D4-A998-4AF3-AE55-30E879EE009D}"/>
              </a:ext>
            </a:extLst>
          </p:cNvPr>
          <p:cNvSpPr txBox="1"/>
          <p:nvPr/>
        </p:nvSpPr>
        <p:spPr>
          <a:xfrm>
            <a:off x="8784792" y="6443975"/>
            <a:ext cx="781401" cy="461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 smtClean="0">
                <a:solidFill>
                  <a:prstClr val="black"/>
                </a:solidFill>
                <a:latin typeface="Calibri" panose="020F0502020204030204"/>
              </a:rPr>
              <a:t>Setting SMART targets</a:t>
            </a:r>
            <a:endParaRPr lang="en-GB" sz="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EB8223D4-A998-4AF3-AE55-30E879EE009D}"/>
              </a:ext>
            </a:extLst>
          </p:cNvPr>
          <p:cNvSpPr txBox="1"/>
          <p:nvPr/>
        </p:nvSpPr>
        <p:spPr>
          <a:xfrm>
            <a:off x="8064104" y="6442509"/>
            <a:ext cx="855351" cy="21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 smtClean="0">
                <a:solidFill>
                  <a:prstClr val="black"/>
                </a:solidFill>
                <a:latin typeface="Calibri" panose="020F0502020204030204"/>
              </a:rPr>
              <a:t>Apprenticeships</a:t>
            </a:r>
            <a:endParaRPr lang="en-GB" sz="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EB8223D4-A998-4AF3-AE55-30E879EE009D}"/>
              </a:ext>
            </a:extLst>
          </p:cNvPr>
          <p:cNvSpPr txBox="1"/>
          <p:nvPr/>
        </p:nvSpPr>
        <p:spPr>
          <a:xfrm>
            <a:off x="4346209" y="6680112"/>
            <a:ext cx="781401" cy="461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 smtClean="0">
                <a:solidFill>
                  <a:prstClr val="black"/>
                </a:solidFill>
                <a:latin typeface="Calibri" panose="020F0502020204030204"/>
              </a:rPr>
              <a:t>BTEC Personal Growth and Development</a:t>
            </a:r>
            <a:endParaRPr lang="en-GB" sz="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EB8223D4-A998-4AF3-AE55-30E879EE009D}"/>
              </a:ext>
            </a:extLst>
          </p:cNvPr>
          <p:cNvSpPr txBox="1"/>
          <p:nvPr/>
        </p:nvSpPr>
        <p:spPr>
          <a:xfrm>
            <a:off x="5570361" y="6273323"/>
            <a:ext cx="1165919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 smtClean="0">
                <a:solidFill>
                  <a:prstClr val="black"/>
                </a:solidFill>
                <a:latin typeface="Calibri" panose="020F0502020204030204"/>
              </a:rPr>
              <a:t>BTEC Personal Growth and Development</a:t>
            </a:r>
            <a:endParaRPr lang="en-GB" sz="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4114FC2D-4CB1-4F06-9911-3192F92A01D2}"/>
              </a:ext>
            </a:extLst>
          </p:cNvPr>
          <p:cNvSpPr txBox="1"/>
          <p:nvPr/>
        </p:nvSpPr>
        <p:spPr>
          <a:xfrm>
            <a:off x="3992552" y="3077559"/>
            <a:ext cx="927524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 smtClean="0">
                <a:solidFill>
                  <a:prstClr val="black"/>
                </a:solidFill>
                <a:latin typeface="Calibri" panose="020F0502020204030204"/>
              </a:rPr>
              <a:t>Interviews by Local Employers</a:t>
            </a:r>
            <a:endParaRPr lang="en-GB" sz="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9D7E4C57-5DFC-4DFE-BCCA-BC35457FD228}"/>
              </a:ext>
            </a:extLst>
          </p:cNvPr>
          <p:cNvSpPr txBox="1"/>
          <p:nvPr/>
        </p:nvSpPr>
        <p:spPr>
          <a:xfrm>
            <a:off x="714036" y="5016065"/>
            <a:ext cx="1157501" cy="21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 smtClean="0">
                <a:solidFill>
                  <a:prstClr val="black"/>
                </a:solidFill>
                <a:latin typeface="Calibri" panose="020F0502020204030204"/>
              </a:rPr>
              <a:t>Income Tax, Pensions</a:t>
            </a:r>
            <a:endParaRPr lang="en-GB" sz="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9D7E4C57-5DFC-4DFE-BCCA-BC35457FD228}"/>
              </a:ext>
            </a:extLst>
          </p:cNvPr>
          <p:cNvSpPr txBox="1"/>
          <p:nvPr/>
        </p:nvSpPr>
        <p:spPr>
          <a:xfrm>
            <a:off x="1902755" y="6881137"/>
            <a:ext cx="1089816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GB" sz="799" dirty="0" smtClean="0">
                <a:solidFill>
                  <a:prstClr val="black"/>
                </a:solidFill>
                <a:latin typeface="Calibri" panose="020F0502020204030204"/>
              </a:rPr>
              <a:t>Terms of employment</a:t>
            </a:r>
            <a:endParaRPr lang="en-GB" sz="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BFA924B4-9B89-4957-A629-EDDC6A1E04D7}"/>
              </a:ext>
            </a:extLst>
          </p:cNvPr>
          <p:cNvSpPr txBox="1"/>
          <p:nvPr/>
        </p:nvSpPr>
        <p:spPr>
          <a:xfrm>
            <a:off x="2297631" y="1854210"/>
            <a:ext cx="951910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US" sz="799" dirty="0" smtClean="0">
                <a:solidFill>
                  <a:prstClr val="black"/>
                </a:solidFill>
                <a:latin typeface="Calibri" panose="020F0502020204030204"/>
              </a:rPr>
              <a:t>Communication Skills</a:t>
            </a:r>
            <a:endParaRPr lang="en-US" sz="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BFA924B4-9B89-4957-A629-EDDC6A1E04D7}"/>
              </a:ext>
            </a:extLst>
          </p:cNvPr>
          <p:cNvSpPr txBox="1"/>
          <p:nvPr/>
        </p:nvSpPr>
        <p:spPr>
          <a:xfrm>
            <a:off x="3273070" y="1832518"/>
            <a:ext cx="951910" cy="33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60"/>
            <a:r>
              <a:rPr lang="en-US" sz="799" dirty="0" smtClean="0">
                <a:solidFill>
                  <a:prstClr val="black"/>
                </a:solidFill>
                <a:latin typeface="Calibri" panose="020F0502020204030204"/>
              </a:rPr>
              <a:t>Resilience and Positive Mindset</a:t>
            </a:r>
            <a:endParaRPr lang="en-US" sz="799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2D6EA71D-4199-429D-8F1F-769F5E8DE0D1}"/>
              </a:ext>
            </a:extLst>
          </p:cNvPr>
          <p:cNvCxnSpPr>
            <a:cxnSpLocks/>
          </p:cNvCxnSpPr>
          <p:nvPr/>
        </p:nvCxnSpPr>
        <p:spPr>
          <a:xfrm>
            <a:off x="3695942" y="2184996"/>
            <a:ext cx="0" cy="37110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2D6EA71D-4199-429D-8F1F-769F5E8DE0D1}"/>
              </a:ext>
            </a:extLst>
          </p:cNvPr>
          <p:cNvCxnSpPr>
            <a:cxnSpLocks/>
          </p:cNvCxnSpPr>
          <p:nvPr/>
        </p:nvCxnSpPr>
        <p:spPr>
          <a:xfrm>
            <a:off x="2684810" y="2184995"/>
            <a:ext cx="0" cy="37110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80226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A New Logo Blank PPT" id="{890CE21A-3A5E-4D7B-8839-9CB177C6FD8C}" vid="{908243AF-F9B5-44BC-9D1F-5E4682704EA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FEBC7F8DA4D843AD6A3122D037B7B0" ma:contentTypeVersion="2" ma:contentTypeDescription="Create a new document." ma:contentTypeScope="" ma:versionID="1609ecd89273ce06035ef5652f0c1800">
  <xsd:schema xmlns:xsd="http://www.w3.org/2001/XMLSchema" xmlns:xs="http://www.w3.org/2001/XMLSchema" xmlns:p="http://schemas.microsoft.com/office/2006/metadata/properties" xmlns:ns3="b75ba34b-9a30-4824-aecd-ff18daa24d1a" targetNamespace="http://schemas.microsoft.com/office/2006/metadata/properties" ma:root="true" ma:fieldsID="3088c78a97542e10f3cd9419e6ea866f" ns3:_="">
    <xsd:import namespace="b75ba34b-9a30-4824-aecd-ff18daa24d1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5ba34b-9a30-4824-aecd-ff18daa24d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32D5F0-BB28-4B61-A4FB-F43D311335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4E8693-E92B-4AED-BD1F-49CED27AF856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75ba34b-9a30-4824-aecd-ff18daa24d1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EDB0E3E-CEEF-48AA-9E05-E97C49619B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5ba34b-9a30-4824-aecd-ff18daa24d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Learning Journey template path</Template>
  <TotalTime>6592</TotalTime>
  <Words>451</Words>
  <Application>Microsoft Office PowerPoint</Application>
  <PresentationFormat>A3 Paper (297x420 mm)</PresentationFormat>
  <Paragraphs>109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Courier New</vt:lpstr>
      <vt:lpstr>Tahoma</vt:lpstr>
      <vt:lpstr>Times New Roman</vt:lpstr>
      <vt:lpstr>Wingdings</vt:lpstr>
      <vt:lpstr>Theme1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aparker-jones@outlook.com</dc:creator>
  <cp:lastModifiedBy>Mr M Fisher</cp:lastModifiedBy>
  <cp:revision>70</cp:revision>
  <cp:lastPrinted>2022-09-30T14:52:15Z</cp:lastPrinted>
  <dcterms:created xsi:type="dcterms:W3CDTF">2019-10-24T10:13:52Z</dcterms:created>
  <dcterms:modified xsi:type="dcterms:W3CDTF">2022-10-03T13:01:34Z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0x0101008BFEBC7F8DA4D843AD6A3122D037B7B0</vt:lpwstr>
  </property>
</Properties>
</file>