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50" d="100"/>
          <a:sy n="50" d="100"/>
        </p:scale>
        <p:origin x="311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 Statement</a:t>
            </a:r>
            <a:endParaRPr sz="1400" dirty="0"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EE870B00-10CE-1641-94A4-7306AE8FC196}"/>
              </a:ext>
            </a:extLst>
          </p:cNvPr>
          <p:cNvSpPr txBox="1"/>
          <p:nvPr userDrawn="1"/>
        </p:nvSpPr>
        <p:spPr>
          <a:xfrm>
            <a:off x="1377228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1BE595A-2B39-F046-9E43-FFFD789F0460}"/>
              </a:ext>
            </a:extLst>
          </p:cNvPr>
          <p:cNvSpPr txBox="1"/>
          <p:nvPr userDrawn="1"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A8A8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5D955C34-77F2-4647-99A5-27A6384B7140}"/>
              </a:ext>
            </a:extLst>
          </p:cNvPr>
          <p:cNvSpPr txBox="1"/>
          <p:nvPr userDrawn="1"/>
        </p:nvSpPr>
        <p:spPr>
          <a:xfrm>
            <a:off x="7997103" y="3636939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11</a:t>
            </a:r>
            <a:endParaRPr sz="3000">
              <a:latin typeface="Lato"/>
              <a:cs typeface="Lato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DE5CCF6-A10C-B641-9D5C-4D162A5A06FD}"/>
              </a:ext>
            </a:extLst>
          </p:cNvPr>
          <p:cNvSpPr txBox="1"/>
          <p:nvPr userDrawn="1"/>
        </p:nvSpPr>
        <p:spPr>
          <a:xfrm>
            <a:off x="7997103" y="5596041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spc="30" dirty="0">
                <a:solidFill>
                  <a:srgbClr val="006992"/>
                </a:solidFill>
                <a:latin typeface="Lato"/>
                <a:cs typeface="Lato"/>
              </a:rPr>
              <a:t>10</a:t>
            </a:r>
            <a:endParaRPr sz="3000">
              <a:latin typeface="Lato"/>
              <a:cs typeface="Lato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31C6526A-41DC-4D45-BE97-3ECDCEFC7E5C}"/>
              </a:ext>
            </a:extLst>
          </p:cNvPr>
          <p:cNvSpPr txBox="1"/>
          <p:nvPr userDrawn="1"/>
        </p:nvSpPr>
        <p:spPr>
          <a:xfrm>
            <a:off x="1489623" y="756619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52A29F0-BEBF-764C-9774-7973BC0A6256}"/>
              </a:ext>
            </a:extLst>
          </p:cNvPr>
          <p:cNvSpPr txBox="1"/>
          <p:nvPr userDrawn="1"/>
        </p:nvSpPr>
        <p:spPr>
          <a:xfrm>
            <a:off x="8109498" y="7600101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9</a:t>
            </a:r>
            <a:endParaRPr sz="3000">
              <a:latin typeface="Lato"/>
              <a:cs typeface="Lato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28D188C4-9302-D14D-9319-E155A6B68118}"/>
              </a:ext>
            </a:extLst>
          </p:cNvPr>
          <p:cNvSpPr txBox="1"/>
          <p:nvPr userDrawn="1"/>
        </p:nvSpPr>
        <p:spPr>
          <a:xfrm>
            <a:off x="1489623" y="9641499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47FA8121-2FC0-3C44-9735-C30FEF732998}"/>
              </a:ext>
            </a:extLst>
          </p:cNvPr>
          <p:cNvSpPr txBox="1"/>
          <p:nvPr userDrawn="1"/>
        </p:nvSpPr>
        <p:spPr>
          <a:xfrm>
            <a:off x="8109498" y="965483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8</a:t>
            </a:r>
            <a:endParaRPr sz="3000">
              <a:latin typeface="Lato"/>
              <a:cs typeface="Lato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BAF52141-1BD6-6647-BEE7-81A8D405D0DC}"/>
              </a:ext>
            </a:extLst>
          </p:cNvPr>
          <p:cNvSpPr txBox="1"/>
          <p:nvPr userDrawn="1"/>
        </p:nvSpPr>
        <p:spPr>
          <a:xfrm>
            <a:off x="1489623" y="11544593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A8A8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A8A8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43F0FAD0-A7B8-EA42-87F7-81B2DB2A22AD}"/>
              </a:ext>
            </a:extLst>
          </p:cNvPr>
          <p:cNvSpPr txBox="1"/>
          <p:nvPr userDrawn="1"/>
        </p:nvSpPr>
        <p:spPr>
          <a:xfrm>
            <a:off x="8109498" y="11544975"/>
            <a:ext cx="1092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65" dirty="0">
                <a:solidFill>
                  <a:srgbClr val="006992"/>
                </a:solidFill>
                <a:latin typeface="Lato"/>
                <a:cs typeface="Lato"/>
              </a:rPr>
              <a:t>Year</a:t>
            </a:r>
            <a:r>
              <a:rPr sz="3000" b="1" spc="-85" dirty="0">
                <a:solidFill>
                  <a:srgbClr val="006992"/>
                </a:solidFill>
                <a:latin typeface="Lato"/>
                <a:cs typeface="Lato"/>
              </a:rPr>
              <a:t> </a:t>
            </a:r>
            <a:r>
              <a:rPr sz="3000" b="1" dirty="0">
                <a:solidFill>
                  <a:srgbClr val="006992"/>
                </a:solidFill>
                <a:latin typeface="Lato"/>
                <a:cs typeface="Lato"/>
              </a:rPr>
              <a:t>7</a:t>
            </a:r>
            <a:endParaRPr sz="3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8A8"/>
                </a:solidFill>
                <a:latin typeface="Lato"/>
                <a:cs typeface="Lato"/>
              </a:rPr>
              <a:t>Contact:</a:t>
            </a:r>
            <a:endParaRPr sz="1400"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00A8A8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00A8A8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00A8A8"/>
                </a:solidFill>
                <a:latin typeface="Lato"/>
                <a:cs typeface="Lato"/>
              </a:rPr>
              <a:t>elephone:</a:t>
            </a:r>
            <a:endParaRPr sz="1400"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2BD1DFF3-9864-DC41-965F-D4925DAEA062}"/>
              </a:ext>
            </a:extLst>
          </p:cNvPr>
          <p:cNvSpPr/>
          <p:nvPr userDrawn="1"/>
        </p:nvSpPr>
        <p:spPr>
          <a:xfrm>
            <a:off x="3819256" y="1199490"/>
            <a:ext cx="3104281" cy="1423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77985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45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006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B6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hyperlink" Target="tel:01305%2020653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244" y="4080794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post 16 options available and have made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importance of budgeting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aware of employment rights and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common features of a </a:t>
            </a:r>
            <a:r>
              <a:rPr lang="en-US" dirty="0" err="1" smtClean="0"/>
              <a:t>payslip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UK taxes and benefits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financial risks and how to protect yourself against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work as part of a team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aware of the options available after Year 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define my own skills, qualities and interests (LMI)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what personal branding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application process for a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how people prepare for an interview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what a personal statement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how to create a CV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</a:t>
            </a:r>
            <a:r>
              <a:rPr lang="en-US" dirty="0" smtClean="0"/>
              <a:t>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1-1 careers advisor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 Encounters (Portland Prison / Construction and Bricklaying)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Post 16 Encounters (Weymouth College / Kingston </a:t>
            </a:r>
            <a:r>
              <a:rPr lang="en-US" dirty="0" err="1" smtClean="0"/>
              <a:t>Maurward</a:t>
            </a:r>
            <a:r>
              <a:rPr lang="en-US" dirty="0" smtClean="0"/>
              <a:t> / SWRAC)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018313"/>
            <a:ext cx="3105150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</a:t>
            </a:r>
            <a:r>
              <a:rPr lang="en-US" dirty="0" smtClean="0"/>
              <a:t>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1-1 </a:t>
            </a:r>
            <a:r>
              <a:rPr lang="en-US" dirty="0"/>
              <a:t>careers advisor </a:t>
            </a:r>
            <a:r>
              <a:rPr lang="en-US" dirty="0" smtClean="0"/>
              <a:t>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Work Experience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 Encounters (Rockley Watersports / DCC taster day / NHS Health and Social Care)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Post 16 encounters (Bournemouth University / Ask Apprenticeships / Weymouth College)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Careers College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01523" y="10449400"/>
            <a:ext cx="3105150" cy="107721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National My Money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STEM Robot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 encounters meet a plumber!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 encounters meet an author!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356" y="2091222"/>
            <a:ext cx="4646575" cy="615553"/>
          </a:xfrm>
        </p:spPr>
        <p:txBody>
          <a:bodyPr/>
          <a:lstStyle/>
          <a:p>
            <a:r>
              <a:rPr lang="en-GB" dirty="0"/>
              <a:t>Compass Learning Centre is committed to delivering a Careers Education, Information, Advice and Guidance (CEIAG) programme which will help all pupils to develop the skills and knowledge they need to make the right choices for their future.   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Kate Jennings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94700" y="2173358"/>
            <a:ext cx="1676400" cy="307777"/>
          </a:xfrm>
        </p:spPr>
        <p:txBody>
          <a:bodyPr/>
          <a:lstStyle/>
          <a:p>
            <a:r>
              <a:rPr lang="en-US" dirty="0" smtClean="0"/>
              <a:t>k.Jennings@compass.dorset.sch.uk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b="1" dirty="0">
                <a:hlinkClick r:id="rId2"/>
              </a:rPr>
              <a:t>01305 206530</a:t>
            </a:r>
            <a:endParaRPr lang="en-US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103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Careers </a:t>
            </a:r>
            <a:r>
              <a:rPr lang="en-GB" sz="3000" b="1" spc="10" dirty="0">
                <a:solidFill>
                  <a:srgbClr val="00A8A8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00A8A8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 smtClean="0">
                <a:solidFill>
                  <a:srgbClr val="00A8A8"/>
                </a:solidFill>
                <a:latin typeface="Lato"/>
                <a:cs typeface="Lato"/>
              </a:rPr>
              <a:t>2023/24  </a:t>
            </a:r>
            <a:r>
              <a:rPr lang="en-GB" sz="3000" b="1" spc="10" dirty="0" smtClean="0">
                <a:solidFill>
                  <a:srgbClr val="00A8A8"/>
                </a:solidFill>
                <a:latin typeface="Lato"/>
                <a:cs typeface="Lato"/>
              </a:rPr>
              <a:t>Compass Learning Centre</a:t>
            </a:r>
            <a:endParaRPr lang="en-GB" sz="3000" dirty="0"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454554" y="5210777"/>
            <a:ext cx="828073" cy="82807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454554" y="7151420"/>
            <a:ext cx="828073" cy="82807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485010" y="10124099"/>
            <a:ext cx="820988" cy="820988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475537" y="11131682"/>
            <a:ext cx="828073" cy="82807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476664" y="12121908"/>
            <a:ext cx="820988" cy="82098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03104" y="13117779"/>
            <a:ext cx="846182" cy="84618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08100" y="11441394"/>
            <a:ext cx="1447800" cy="59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785100" y="9513285"/>
            <a:ext cx="1447800" cy="59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928029" y="9483738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KS3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8029" y="11525250"/>
            <a:ext cx="1447800" cy="596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989253" y="9577971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KS3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9079" y="9636465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KS3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449" y="10420872"/>
            <a:ext cx="3105150" cy="307776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set SMART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know where to look for careers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identify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describe personal qualities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identify personal and social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meaning of the word career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describe how feelings change in times of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think about potential careers and focus on interests and preferences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aware of what </a:t>
            </a:r>
            <a:r>
              <a:rPr lang="en-US" dirty="0" err="1" smtClean="0"/>
              <a:t>Labour</a:t>
            </a:r>
            <a:r>
              <a:rPr lang="en-US" dirty="0" smtClean="0"/>
              <a:t> Market Information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identify different job sectors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what is needed for decision making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value of gaining qualifications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able to identify employability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public transport and timetables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difference between wants and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how to create a budget and save for an event / purchase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5388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what is meant by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different industries in the UK (LMI)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importance of transferable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UK businesses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terms equality, diversity and stereotyping and what this means in the workplace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the term ‘enterprise’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what is meant by ‘value for money’ and to be able to look for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understand how advertising works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84665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Careers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Apprenticeship week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My Money week </a:t>
            </a:r>
            <a:r>
              <a:rPr lang="en-US" dirty="0" smtClean="0"/>
              <a:t>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1-1 careers advisor </a:t>
            </a:r>
            <a:r>
              <a:rPr lang="en-US" dirty="0" smtClean="0"/>
              <a:t>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Careers Festival at Kingston </a:t>
            </a:r>
            <a:r>
              <a:rPr lang="en-US" dirty="0" err="1" smtClean="0"/>
              <a:t>Maurward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Post 16 Encounters – Bournemouth University / Weymouth College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Careers College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Employer </a:t>
            </a:r>
            <a:r>
              <a:rPr lang="en-US" dirty="0" err="1" smtClean="0"/>
              <a:t>Encouters</a:t>
            </a:r>
            <a:r>
              <a:rPr lang="en-US" dirty="0" smtClean="0"/>
              <a:t> = Police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5ba34b-9a30-4824-aecd-ff18daa24d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FEBC7F8DA4D843AD6A3122D037B7B0" ma:contentTypeVersion="12" ma:contentTypeDescription="Create a new document." ma:contentTypeScope="" ma:versionID="670432ee852e4d77619a4560fe29e313">
  <xsd:schema xmlns:xsd="http://www.w3.org/2001/XMLSchema" xmlns:xs="http://www.w3.org/2001/XMLSchema" xmlns:p="http://schemas.microsoft.com/office/2006/metadata/properties" xmlns:ns3="b75ba34b-9a30-4824-aecd-ff18daa24d1a" xmlns:ns4="3053c128-b9a5-4f19-9637-3f54afb22e19" targetNamespace="http://schemas.microsoft.com/office/2006/metadata/properties" ma:root="true" ma:fieldsID="5ae90d9a361a1074914e6226133c28e7" ns3:_="" ns4:_="">
    <xsd:import namespace="b75ba34b-9a30-4824-aecd-ff18daa24d1a"/>
    <xsd:import namespace="3053c128-b9a5-4f19-9637-3f54afb22e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a34b-9a30-4824-aecd-ff18daa24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3c128-b9a5-4f19-9637-3f54afb22e1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518C1-2562-4DBF-87D3-99F9EEB5CE0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3053c128-b9a5-4f19-9637-3f54afb22e19"/>
    <ds:schemaRef ds:uri="http://purl.org/dc/terms/"/>
    <ds:schemaRef ds:uri="b75ba34b-9a30-4824-aecd-ff18daa24d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8EE7FE-43A3-4791-BC6E-213D105EA2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CADE6-0EEA-4ACD-9B55-45A3A1AF3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ba34b-9a30-4824-aecd-ff18daa24d1a"/>
    <ds:schemaRef ds:uri="3053c128-b9a5-4f19-9637-3f54afb22e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559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Mr M Fisher</cp:lastModifiedBy>
  <cp:revision>10</cp:revision>
  <dcterms:created xsi:type="dcterms:W3CDTF">2020-04-16T08:53:31Z</dcterms:created>
  <dcterms:modified xsi:type="dcterms:W3CDTF">2023-10-02T08:46:34Z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  <property fmtid="{D5CDD505-2E9C-101B-9397-08002B2CF9AE}" pid="5" name="ContentTypeId">
    <vt:lpwstr>0x0101008BFEBC7F8DA4D843AD6A3122D037B7B0</vt:lpwstr>
  </property>
</Properties>
</file>